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8.jpg" ContentType="image/jpg"/>
  <Override PartName="/ppt/media/image2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1" r:id="rId2"/>
    <p:sldId id="262" r:id="rId3"/>
    <p:sldId id="264" r:id="rId4"/>
    <p:sldId id="257" r:id="rId5"/>
    <p:sldId id="290" r:id="rId6"/>
    <p:sldId id="263" r:id="rId7"/>
    <p:sldId id="266" r:id="rId8"/>
    <p:sldId id="265" r:id="rId9"/>
    <p:sldId id="287" r:id="rId10"/>
    <p:sldId id="288" r:id="rId11"/>
    <p:sldId id="291" r:id="rId12"/>
    <p:sldId id="292" r:id="rId13"/>
    <p:sldId id="294" r:id="rId14"/>
    <p:sldId id="297" r:id="rId15"/>
    <p:sldId id="296" r:id="rId16"/>
    <p:sldId id="272" r:id="rId17"/>
    <p:sldId id="298" r:id="rId18"/>
    <p:sldId id="299" r:id="rId19"/>
    <p:sldId id="295" r:id="rId20"/>
    <p:sldId id="268" r:id="rId21"/>
    <p:sldId id="279" r:id="rId22"/>
    <p:sldId id="277" r:id="rId23"/>
    <p:sldId id="281" r:id="rId24"/>
    <p:sldId id="278" r:id="rId25"/>
    <p:sldId id="269" r:id="rId26"/>
    <p:sldId id="283" r:id="rId27"/>
    <p:sldId id="285" r:id="rId28"/>
    <p:sldId id="286" r:id="rId29"/>
    <p:sldId id="301" r:id="rId30"/>
    <p:sldId id="270" r:id="rId31"/>
    <p:sldId id="302" r:id="rId32"/>
    <p:sldId id="300" r:id="rId33"/>
    <p:sldId id="303" r:id="rId34"/>
    <p:sldId id="304" r:id="rId35"/>
    <p:sldId id="259" r:id="rId36"/>
    <p:sldId id="305" r:id="rId37"/>
  </p:sldIdLst>
  <p:sldSz cx="6858000" cy="9144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784B"/>
    <a:srgbClr val="8F874B"/>
    <a:srgbClr val="957653"/>
    <a:srgbClr val="BA5C0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p:cViewPr varScale="1">
        <p:scale>
          <a:sx n="81" d="100"/>
          <a:sy n="81" d="100"/>
        </p:scale>
        <p:origin x="2177" y="3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514350" y="2840568"/>
            <a:ext cx="5829300" cy="1960033"/>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4972050" y="366185"/>
            <a:ext cx="1543050" cy="7802033"/>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342900" y="366185"/>
            <a:ext cx="4514850" cy="7802033"/>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41735" y="5875867"/>
            <a:ext cx="5829300" cy="1816100"/>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04/04/1446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04/04/1446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04/04/1446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4067"/>
            <a:ext cx="2256235" cy="154940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344216" y="6400800"/>
            <a:ext cx="4114800" cy="755651"/>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342900" y="366184"/>
            <a:ext cx="6172200" cy="1524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133601"/>
            <a:ext cx="6172200" cy="6034617"/>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4914900" y="8475134"/>
            <a:ext cx="1600200"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04/04/1446</a:t>
            </a:fld>
            <a:endParaRPr lang="ar-SA"/>
          </a:p>
        </p:txBody>
      </p:sp>
      <p:sp>
        <p:nvSpPr>
          <p:cNvPr id="5" name="عنصر نائب للتذييل 4"/>
          <p:cNvSpPr>
            <a:spLocks noGrp="1"/>
          </p:cNvSpPr>
          <p:nvPr>
            <p:ph type="ftr" sz="quarter" idx="3"/>
          </p:nvPr>
        </p:nvSpPr>
        <p:spPr>
          <a:xfrm>
            <a:off x="2343150" y="8475134"/>
            <a:ext cx="2171700"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342900" y="8475134"/>
            <a:ext cx="1600200"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14.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47.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eramconsultant.com/"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eramconsultant.com/"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www.eramconsultant.com/" TargetMode="External"/><Relationship Id="rId3" Type="http://schemas.openxmlformats.org/officeDocument/2006/relationships/image" Target="../media/image71.png"/><Relationship Id="rId7" Type="http://schemas.openxmlformats.org/officeDocument/2006/relationships/image" Target="../media/image14.jpeg"/><Relationship Id="rId12" Type="http://schemas.openxmlformats.org/officeDocument/2006/relationships/image" Target="../media/image78.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65.jpeg"/><Relationship Id="rId9" Type="http://schemas.openxmlformats.org/officeDocument/2006/relationships/image" Target="../media/image7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ram.com.iq/" TargetMode="External"/><Relationship Id="rId2" Type="http://schemas.openxmlformats.org/officeDocument/2006/relationships/hyperlink" Target="http://www.eramconsultant.com/" TargetMode="Externa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xml.rels><?xml version="1.0" encoding="UTF-8" standalone="yes"?>
<Relationships xmlns="http://schemas.openxmlformats.org/package/2006/relationships"><Relationship Id="rId3" Type="http://schemas.openxmlformats.org/officeDocument/2006/relationships/hyperlink" Target="http://www.eramconsultant.com/"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www.eramconsultant.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eramconsultant.com/"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eramconsultant.com/"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hyperlink" Target="http://www.eramconsultant.com/"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p:cNvGrpSpPr/>
          <p:nvPr/>
        </p:nvGrpSpPr>
        <p:grpSpPr>
          <a:xfrm>
            <a:off x="-22289" y="0"/>
            <a:ext cx="6880289" cy="10458003"/>
            <a:chOff x="-31934" y="8978"/>
            <a:chExt cx="7585892" cy="10674350"/>
          </a:xfrm>
        </p:grpSpPr>
        <p:sp>
          <p:nvSpPr>
            <p:cNvPr id="5" name="object 3"/>
            <p:cNvSpPr/>
            <p:nvPr/>
          </p:nvSpPr>
          <p:spPr>
            <a:xfrm>
              <a:off x="0" y="8978"/>
              <a:ext cx="7553958" cy="5919913"/>
            </a:xfrm>
            <a:custGeom>
              <a:avLst/>
              <a:gdLst/>
              <a:ahLst/>
              <a:cxnLst/>
              <a:rect l="l" t="t" r="r" b="b"/>
              <a:pathLst>
                <a:path w="7547609" h="5727065">
                  <a:moveTo>
                    <a:pt x="0" y="5726811"/>
                  </a:moveTo>
                  <a:lnTo>
                    <a:pt x="7547267" y="5726811"/>
                  </a:lnTo>
                  <a:lnTo>
                    <a:pt x="7547267" y="0"/>
                  </a:lnTo>
                  <a:lnTo>
                    <a:pt x="0" y="0"/>
                  </a:lnTo>
                  <a:lnTo>
                    <a:pt x="0" y="5726811"/>
                  </a:lnTo>
                  <a:close/>
                </a:path>
              </a:pathLst>
            </a:custGeom>
            <a:solidFill>
              <a:srgbClr val="E6E7E8"/>
            </a:solidFill>
          </p:spPr>
          <p:txBody>
            <a:bodyPr wrap="square" lIns="0" tIns="0" rIns="0" bIns="0" rtlCol="0"/>
            <a:lstStyle/>
            <a:p>
              <a:endParaRPr/>
            </a:p>
          </p:txBody>
        </p:sp>
        <p:sp>
          <p:nvSpPr>
            <p:cNvPr id="6" name="object 4"/>
            <p:cNvSpPr/>
            <p:nvPr/>
          </p:nvSpPr>
          <p:spPr>
            <a:xfrm>
              <a:off x="1" y="5863297"/>
              <a:ext cx="7547316" cy="4819777"/>
            </a:xfrm>
            <a:custGeom>
              <a:avLst/>
              <a:gdLst/>
              <a:ahLst/>
              <a:cxnLst/>
              <a:rect l="l" t="t" r="r" b="b"/>
              <a:pathLst>
                <a:path w="7547609" h="4947284">
                  <a:moveTo>
                    <a:pt x="7547267" y="4947246"/>
                  </a:moveTo>
                  <a:lnTo>
                    <a:pt x="0" y="4947246"/>
                  </a:lnTo>
                  <a:lnTo>
                    <a:pt x="0" y="0"/>
                  </a:lnTo>
                  <a:lnTo>
                    <a:pt x="7547267" y="0"/>
                  </a:lnTo>
                  <a:lnTo>
                    <a:pt x="7547267" y="4947246"/>
                  </a:lnTo>
                  <a:close/>
                </a:path>
              </a:pathLst>
            </a:custGeom>
            <a:solidFill>
              <a:schemeClr val="tx1">
                <a:lumMod val="75000"/>
                <a:lumOff val="25000"/>
              </a:schemeClr>
            </a:solidFill>
          </p:spPr>
          <p:txBody>
            <a:bodyPr wrap="square" lIns="0" tIns="0" rIns="0" bIns="0" rtlCol="0"/>
            <a:lstStyle/>
            <a:p>
              <a:endParaRPr/>
            </a:p>
          </p:txBody>
        </p:sp>
        <p:sp>
          <p:nvSpPr>
            <p:cNvPr id="7" name="object 5"/>
            <p:cNvSpPr/>
            <p:nvPr/>
          </p:nvSpPr>
          <p:spPr>
            <a:xfrm>
              <a:off x="0" y="8978"/>
              <a:ext cx="7547609" cy="10674350"/>
            </a:xfrm>
            <a:custGeom>
              <a:avLst/>
              <a:gdLst/>
              <a:ahLst/>
              <a:cxnLst/>
              <a:rect l="l" t="t" r="r" b="b"/>
              <a:pathLst>
                <a:path w="7547609" h="10674350">
                  <a:moveTo>
                    <a:pt x="0" y="0"/>
                  </a:moveTo>
                  <a:lnTo>
                    <a:pt x="7547317" y="0"/>
                  </a:lnTo>
                  <a:lnTo>
                    <a:pt x="7547317" y="10674057"/>
                  </a:lnTo>
                  <a:lnTo>
                    <a:pt x="0" y="10674057"/>
                  </a:lnTo>
                  <a:lnTo>
                    <a:pt x="0" y="0"/>
                  </a:lnTo>
                  <a:close/>
                </a:path>
              </a:pathLst>
            </a:custGeom>
            <a:ln w="12679">
              <a:solidFill>
                <a:srgbClr val="000000"/>
              </a:solidFill>
            </a:ln>
          </p:spPr>
          <p:txBody>
            <a:bodyPr wrap="square" lIns="0" tIns="0" rIns="0" bIns="0" rtlCol="0"/>
            <a:lstStyle/>
            <a:p>
              <a:endParaRPr/>
            </a:p>
          </p:txBody>
        </p:sp>
        <p:sp>
          <p:nvSpPr>
            <p:cNvPr id="10" name="object 8"/>
            <p:cNvSpPr/>
            <p:nvPr/>
          </p:nvSpPr>
          <p:spPr>
            <a:xfrm>
              <a:off x="0" y="3642067"/>
              <a:ext cx="7547609" cy="6621145"/>
            </a:xfrm>
            <a:custGeom>
              <a:avLst/>
              <a:gdLst/>
              <a:ahLst/>
              <a:cxnLst/>
              <a:rect l="l" t="t" r="r" b="b"/>
              <a:pathLst>
                <a:path w="7547609" h="6621145">
                  <a:moveTo>
                    <a:pt x="0" y="6621119"/>
                  </a:moveTo>
                  <a:lnTo>
                    <a:pt x="0" y="2093721"/>
                  </a:lnTo>
                  <a:lnTo>
                    <a:pt x="3626396" y="0"/>
                  </a:lnTo>
                  <a:lnTo>
                    <a:pt x="7547317" y="2263724"/>
                  </a:lnTo>
                  <a:lnTo>
                    <a:pt x="0" y="6621119"/>
                  </a:lnTo>
                  <a:close/>
                </a:path>
              </a:pathLst>
            </a:custGeom>
            <a:solidFill>
              <a:srgbClr val="8C8C8C"/>
            </a:solidFill>
          </p:spPr>
          <p:txBody>
            <a:bodyPr wrap="square" lIns="0" tIns="0" rIns="0" bIns="0" rtlCol="0"/>
            <a:lstStyle/>
            <a:p>
              <a:endParaRPr/>
            </a:p>
          </p:txBody>
        </p:sp>
        <p:pic>
          <p:nvPicPr>
            <p:cNvPr id="13" name="object 11"/>
            <p:cNvPicPr/>
            <p:nvPr/>
          </p:nvPicPr>
          <p:blipFill>
            <a:blip r:embed="rId2" cstate="print"/>
            <a:stretch>
              <a:fillRect/>
            </a:stretch>
          </p:blipFill>
          <p:spPr>
            <a:xfrm>
              <a:off x="3734841" y="3480447"/>
              <a:ext cx="522236" cy="364274"/>
            </a:xfrm>
            <a:prstGeom prst="rect">
              <a:avLst/>
            </a:prstGeom>
          </p:spPr>
        </p:pic>
        <p:pic>
          <p:nvPicPr>
            <p:cNvPr id="14" name="object 12"/>
            <p:cNvPicPr/>
            <p:nvPr/>
          </p:nvPicPr>
          <p:blipFill>
            <a:blip r:embed="rId2" cstate="print"/>
            <a:stretch>
              <a:fillRect/>
            </a:stretch>
          </p:blipFill>
          <p:spPr>
            <a:xfrm>
              <a:off x="4202709" y="3750564"/>
              <a:ext cx="522236" cy="364286"/>
            </a:xfrm>
            <a:prstGeom prst="rect">
              <a:avLst/>
            </a:prstGeom>
          </p:spPr>
        </p:pic>
        <p:pic>
          <p:nvPicPr>
            <p:cNvPr id="15" name="object 13"/>
            <p:cNvPicPr/>
            <p:nvPr/>
          </p:nvPicPr>
          <p:blipFill>
            <a:blip r:embed="rId3" cstate="print"/>
            <a:stretch>
              <a:fillRect/>
            </a:stretch>
          </p:blipFill>
          <p:spPr>
            <a:xfrm>
              <a:off x="3680472" y="3574605"/>
              <a:ext cx="990142" cy="587324"/>
            </a:xfrm>
            <a:prstGeom prst="rect">
              <a:avLst/>
            </a:prstGeom>
          </p:spPr>
        </p:pic>
        <p:pic>
          <p:nvPicPr>
            <p:cNvPr id="16" name="object 14"/>
            <p:cNvPicPr/>
            <p:nvPr/>
          </p:nvPicPr>
          <p:blipFill>
            <a:blip r:embed="rId4" cstate="print"/>
            <a:stretch>
              <a:fillRect/>
            </a:stretch>
          </p:blipFill>
          <p:spPr>
            <a:xfrm>
              <a:off x="4148391" y="3891762"/>
              <a:ext cx="261086" cy="182156"/>
            </a:xfrm>
            <a:prstGeom prst="rect">
              <a:avLst/>
            </a:prstGeom>
          </p:spPr>
        </p:pic>
        <p:pic>
          <p:nvPicPr>
            <p:cNvPr id="17" name="object 15"/>
            <p:cNvPicPr/>
            <p:nvPr/>
          </p:nvPicPr>
          <p:blipFill>
            <a:blip r:embed="rId4" cstate="print"/>
            <a:stretch>
              <a:fillRect/>
            </a:stretch>
          </p:blipFill>
          <p:spPr>
            <a:xfrm>
              <a:off x="4382287" y="4026839"/>
              <a:ext cx="261150" cy="182118"/>
            </a:xfrm>
            <a:prstGeom prst="rect">
              <a:avLst/>
            </a:prstGeom>
          </p:spPr>
        </p:pic>
        <p:pic>
          <p:nvPicPr>
            <p:cNvPr id="18" name="object 16"/>
            <p:cNvPicPr/>
            <p:nvPr/>
          </p:nvPicPr>
          <p:blipFill>
            <a:blip r:embed="rId5" cstate="print"/>
            <a:stretch>
              <a:fillRect/>
            </a:stretch>
          </p:blipFill>
          <p:spPr>
            <a:xfrm>
              <a:off x="4670628" y="4020692"/>
              <a:ext cx="522223" cy="364274"/>
            </a:xfrm>
            <a:prstGeom prst="rect">
              <a:avLst/>
            </a:prstGeom>
          </p:spPr>
        </p:pic>
        <p:pic>
          <p:nvPicPr>
            <p:cNvPr id="19" name="object 17"/>
            <p:cNvPicPr/>
            <p:nvPr/>
          </p:nvPicPr>
          <p:blipFill>
            <a:blip r:embed="rId6" cstate="print"/>
            <a:stretch>
              <a:fillRect/>
            </a:stretch>
          </p:blipFill>
          <p:spPr>
            <a:xfrm>
              <a:off x="5138483" y="4290860"/>
              <a:ext cx="522236" cy="364236"/>
            </a:xfrm>
            <a:prstGeom prst="rect">
              <a:avLst/>
            </a:prstGeom>
          </p:spPr>
        </p:pic>
        <p:pic>
          <p:nvPicPr>
            <p:cNvPr id="20" name="object 18"/>
            <p:cNvPicPr/>
            <p:nvPr/>
          </p:nvPicPr>
          <p:blipFill>
            <a:blip r:embed="rId7" cstate="print"/>
            <a:stretch>
              <a:fillRect/>
            </a:stretch>
          </p:blipFill>
          <p:spPr>
            <a:xfrm>
              <a:off x="4616246" y="4114850"/>
              <a:ext cx="990104" cy="634403"/>
            </a:xfrm>
            <a:prstGeom prst="rect">
              <a:avLst/>
            </a:prstGeom>
          </p:spPr>
        </p:pic>
        <p:pic>
          <p:nvPicPr>
            <p:cNvPr id="21" name="object 19"/>
            <p:cNvPicPr/>
            <p:nvPr/>
          </p:nvPicPr>
          <p:blipFill>
            <a:blip r:embed="rId8" cstate="print"/>
            <a:stretch>
              <a:fillRect/>
            </a:stretch>
          </p:blipFill>
          <p:spPr>
            <a:xfrm>
              <a:off x="5606351" y="4560989"/>
              <a:ext cx="526008" cy="366407"/>
            </a:xfrm>
            <a:prstGeom prst="rect">
              <a:avLst/>
            </a:prstGeom>
          </p:spPr>
        </p:pic>
        <p:pic>
          <p:nvPicPr>
            <p:cNvPr id="22" name="object 20"/>
            <p:cNvPicPr/>
            <p:nvPr/>
          </p:nvPicPr>
          <p:blipFill>
            <a:blip r:embed="rId9" cstate="print"/>
            <a:stretch>
              <a:fillRect/>
            </a:stretch>
          </p:blipFill>
          <p:spPr>
            <a:xfrm>
              <a:off x="6077991" y="4833289"/>
              <a:ext cx="526008" cy="366420"/>
            </a:xfrm>
            <a:prstGeom prst="rect">
              <a:avLst/>
            </a:prstGeom>
          </p:spPr>
        </p:pic>
        <p:pic>
          <p:nvPicPr>
            <p:cNvPr id="23" name="object 21"/>
            <p:cNvPicPr/>
            <p:nvPr/>
          </p:nvPicPr>
          <p:blipFill>
            <a:blip r:embed="rId10" cstate="print"/>
            <a:stretch>
              <a:fillRect/>
            </a:stretch>
          </p:blipFill>
          <p:spPr>
            <a:xfrm>
              <a:off x="5552033" y="4655096"/>
              <a:ext cx="997648" cy="638771"/>
            </a:xfrm>
            <a:prstGeom prst="rect">
              <a:avLst/>
            </a:prstGeom>
          </p:spPr>
        </p:pic>
        <p:pic>
          <p:nvPicPr>
            <p:cNvPr id="24" name="object 22"/>
            <p:cNvPicPr/>
            <p:nvPr/>
          </p:nvPicPr>
          <p:blipFill>
            <a:blip r:embed="rId8" cstate="print"/>
            <a:stretch>
              <a:fillRect/>
            </a:stretch>
          </p:blipFill>
          <p:spPr>
            <a:xfrm>
              <a:off x="6549682" y="5105603"/>
              <a:ext cx="525957" cy="366407"/>
            </a:xfrm>
            <a:prstGeom prst="rect">
              <a:avLst/>
            </a:prstGeom>
          </p:spPr>
        </p:pic>
        <p:pic>
          <p:nvPicPr>
            <p:cNvPr id="25" name="object 23"/>
            <p:cNvPicPr/>
            <p:nvPr/>
          </p:nvPicPr>
          <p:blipFill>
            <a:blip r:embed="rId8" cstate="print"/>
            <a:stretch>
              <a:fillRect/>
            </a:stretch>
          </p:blipFill>
          <p:spPr>
            <a:xfrm>
              <a:off x="7021309" y="5377903"/>
              <a:ext cx="526008" cy="366458"/>
            </a:xfrm>
            <a:prstGeom prst="rect">
              <a:avLst/>
            </a:prstGeom>
          </p:spPr>
        </p:pic>
        <p:pic>
          <p:nvPicPr>
            <p:cNvPr id="26" name="object 24"/>
            <p:cNvPicPr/>
            <p:nvPr/>
          </p:nvPicPr>
          <p:blipFill>
            <a:blip r:embed="rId11" cstate="print"/>
            <a:stretch>
              <a:fillRect/>
            </a:stretch>
          </p:blipFill>
          <p:spPr>
            <a:xfrm>
              <a:off x="6522491" y="5199710"/>
              <a:ext cx="498817" cy="319379"/>
            </a:xfrm>
            <a:prstGeom prst="rect">
              <a:avLst/>
            </a:prstGeom>
          </p:spPr>
        </p:pic>
        <p:pic>
          <p:nvPicPr>
            <p:cNvPr id="27" name="object 25"/>
            <p:cNvPicPr/>
            <p:nvPr/>
          </p:nvPicPr>
          <p:blipFill>
            <a:blip r:embed="rId12" cstate="print"/>
            <a:stretch>
              <a:fillRect/>
            </a:stretch>
          </p:blipFill>
          <p:spPr>
            <a:xfrm>
              <a:off x="6495300" y="5246789"/>
              <a:ext cx="262978" cy="183197"/>
            </a:xfrm>
            <a:prstGeom prst="rect">
              <a:avLst/>
            </a:prstGeom>
          </p:spPr>
        </p:pic>
        <p:pic>
          <p:nvPicPr>
            <p:cNvPr id="28" name="object 26"/>
            <p:cNvPicPr/>
            <p:nvPr/>
          </p:nvPicPr>
          <p:blipFill>
            <a:blip r:embed="rId13" cstate="print"/>
            <a:stretch>
              <a:fillRect/>
            </a:stretch>
          </p:blipFill>
          <p:spPr>
            <a:xfrm>
              <a:off x="6731152" y="5382958"/>
              <a:ext cx="262978" cy="183210"/>
            </a:xfrm>
            <a:prstGeom prst="rect">
              <a:avLst/>
            </a:prstGeom>
          </p:spPr>
        </p:pic>
        <p:pic>
          <p:nvPicPr>
            <p:cNvPr id="29" name="object 27"/>
            <p:cNvPicPr/>
            <p:nvPr/>
          </p:nvPicPr>
          <p:blipFill>
            <a:blip r:embed="rId2" cstate="print"/>
            <a:stretch>
              <a:fillRect/>
            </a:stretch>
          </p:blipFill>
          <p:spPr>
            <a:xfrm>
              <a:off x="6966940" y="5472010"/>
              <a:ext cx="526008" cy="366471"/>
            </a:xfrm>
            <a:prstGeom prst="rect">
              <a:avLst/>
            </a:prstGeom>
          </p:spPr>
        </p:pic>
        <p:sp>
          <p:nvSpPr>
            <p:cNvPr id="12" name="object 10"/>
            <p:cNvSpPr/>
            <p:nvPr/>
          </p:nvSpPr>
          <p:spPr>
            <a:xfrm>
              <a:off x="990" y="6570319"/>
              <a:ext cx="6012180" cy="4048760"/>
            </a:xfrm>
            <a:custGeom>
              <a:avLst/>
              <a:gdLst/>
              <a:ahLst/>
              <a:cxnLst/>
              <a:rect l="l" t="t" r="r" b="b"/>
              <a:pathLst>
                <a:path w="6012180" h="4048759">
                  <a:moveTo>
                    <a:pt x="101" y="4048721"/>
                  </a:moveTo>
                  <a:lnTo>
                    <a:pt x="0" y="3470960"/>
                  </a:lnTo>
                  <a:lnTo>
                    <a:pt x="6011913" y="0"/>
                  </a:lnTo>
                  <a:lnTo>
                    <a:pt x="6011913" y="577850"/>
                  </a:lnTo>
                  <a:lnTo>
                    <a:pt x="101" y="4048721"/>
                  </a:lnTo>
                  <a:close/>
                </a:path>
              </a:pathLst>
            </a:custGeom>
            <a:solidFill>
              <a:srgbClr val="8F784B"/>
            </a:solidFill>
          </p:spPr>
          <p:txBody>
            <a:bodyPr wrap="square" lIns="0" tIns="0" rIns="0" bIns="0" rtlCol="0"/>
            <a:lstStyle/>
            <a:p>
              <a:endParaRPr/>
            </a:p>
          </p:txBody>
        </p:sp>
        <p:sp>
          <p:nvSpPr>
            <p:cNvPr id="30" name="object 28"/>
            <p:cNvSpPr/>
            <p:nvPr/>
          </p:nvSpPr>
          <p:spPr>
            <a:xfrm>
              <a:off x="-31934" y="7677796"/>
              <a:ext cx="2047239" cy="2364105"/>
            </a:xfrm>
            <a:custGeom>
              <a:avLst/>
              <a:gdLst/>
              <a:ahLst/>
              <a:cxnLst/>
              <a:rect l="l" t="t" r="r" b="b"/>
              <a:pathLst>
                <a:path w="2047239" h="2364104">
                  <a:moveTo>
                    <a:pt x="0" y="2363482"/>
                  </a:moveTo>
                  <a:lnTo>
                    <a:pt x="0" y="0"/>
                  </a:lnTo>
                  <a:lnTo>
                    <a:pt x="2046884" y="1181747"/>
                  </a:lnTo>
                  <a:lnTo>
                    <a:pt x="0" y="2363482"/>
                  </a:lnTo>
                  <a:close/>
                </a:path>
              </a:pathLst>
            </a:custGeom>
            <a:solidFill>
              <a:srgbClr val="8F784B"/>
            </a:solidFill>
          </p:spPr>
          <p:txBody>
            <a:bodyPr wrap="square" lIns="0" tIns="0" rIns="0" bIns="0" rtlCol="0"/>
            <a:lstStyle/>
            <a:p>
              <a:endParaRPr/>
            </a:p>
          </p:txBody>
        </p:sp>
      </p:grpSp>
      <p:pic>
        <p:nvPicPr>
          <p:cNvPr id="2" name="Picture 1"/>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67" y="118106"/>
            <a:ext cx="3371850" cy="3495675"/>
          </a:xfrm>
          <a:prstGeom prst="rect">
            <a:avLst/>
          </a:prstGeom>
        </p:spPr>
      </p:pic>
      <p:sp>
        <p:nvSpPr>
          <p:cNvPr id="31" name="object 29"/>
          <p:cNvSpPr txBox="1"/>
          <p:nvPr/>
        </p:nvSpPr>
        <p:spPr>
          <a:xfrm>
            <a:off x="331035" y="5655069"/>
            <a:ext cx="5864366" cy="447558"/>
          </a:xfrm>
          <a:prstGeom prst="rect">
            <a:avLst/>
          </a:prstGeom>
        </p:spPr>
        <p:txBody>
          <a:bodyPr vert="horz" wrap="square" lIns="0" tIns="16510" rIns="0" bIns="0" rtlCol="0">
            <a:spAutoFit/>
          </a:bodyPr>
          <a:lstStyle/>
          <a:p>
            <a:pPr marL="12700" marR="5080" algn="just">
              <a:lnSpc>
                <a:spcPct val="100000"/>
              </a:lnSpc>
              <a:spcBef>
                <a:spcPts val="130"/>
              </a:spcBef>
            </a:pPr>
            <a:r>
              <a:rPr sz="2800" dirty="0"/>
              <a:t>EXPERIENCE,PRECISION &amp; </a:t>
            </a:r>
            <a:r>
              <a:rPr sz="2800" dirty="0" smtClean="0"/>
              <a:t>EXCELLENCE</a:t>
            </a:r>
            <a:endParaRPr sz="2800" dirty="0"/>
          </a:p>
        </p:txBody>
      </p:sp>
    </p:spTree>
    <p:extLst>
      <p:ext uri="{BB962C8B-B14F-4D97-AF65-F5344CB8AC3E}">
        <p14:creationId xmlns:p14="http://schemas.microsoft.com/office/powerpoint/2010/main" val="2420724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6" name="Rectangle 5"/>
          <p:cNvSpPr/>
          <p:nvPr/>
        </p:nvSpPr>
        <p:spPr>
          <a:xfrm>
            <a:off x="342771" y="2037659"/>
            <a:ext cx="6170291" cy="1292662"/>
          </a:xfrm>
          <a:prstGeom prst="rect">
            <a:avLst/>
          </a:prstGeom>
        </p:spPr>
        <p:txBody>
          <a:bodyPr wrap="square">
            <a:spAutoFit/>
          </a:bodyPr>
          <a:lstStyle/>
          <a:p>
            <a:pPr algn="l"/>
            <a:r>
              <a:rPr lang="en-US" sz="2400" b="1" spc="-10" dirty="0">
                <a:solidFill>
                  <a:srgbClr val="8F784B"/>
                </a:solidFill>
                <a:latin typeface="Tahoma"/>
                <a:cs typeface="Tahoma"/>
              </a:rPr>
              <a:t>ERAM</a:t>
            </a:r>
            <a:r>
              <a:rPr lang="en-US" dirty="0" smtClean="0">
                <a:solidFill>
                  <a:schemeClr val="bg1">
                    <a:lumMod val="50000"/>
                  </a:schemeClr>
                </a:solidFill>
                <a:latin typeface="Arial" panose="020B0604020202020204" pitchFamily="34" charset="0"/>
                <a:cs typeface="Arial" panose="020B0604020202020204" pitchFamily="34" charset="0"/>
              </a:rPr>
              <a:t> </a:t>
            </a:r>
            <a:r>
              <a:rPr lang="en-US" dirty="0">
                <a:solidFill>
                  <a:schemeClr val="bg1">
                    <a:lumMod val="50000"/>
                  </a:schemeClr>
                </a:solidFill>
                <a:latin typeface="Arial" panose="020B0604020202020204" pitchFamily="34" charset="0"/>
                <a:cs typeface="Arial" panose="020B0604020202020204" pitchFamily="34" charset="0"/>
              </a:rPr>
              <a:t>Civil is the Civil Construction arm of </a:t>
            </a:r>
            <a:r>
              <a:rPr lang="en-US" b="1" spc="-10" dirty="0">
                <a:solidFill>
                  <a:srgbClr val="8F784B"/>
                </a:solidFill>
                <a:latin typeface="Tahoma"/>
                <a:cs typeface="Tahoma"/>
              </a:rPr>
              <a:t>ERAM</a:t>
            </a:r>
            <a:r>
              <a:rPr lang="en-US" dirty="0" smtClean="0">
                <a:solidFill>
                  <a:schemeClr val="bg1">
                    <a:lumMod val="50000"/>
                  </a:schemeClr>
                </a:solidFill>
                <a:latin typeface="Arial" panose="020B0604020202020204" pitchFamily="34" charset="0"/>
                <a:cs typeface="Arial" panose="020B0604020202020204" pitchFamily="34" charset="0"/>
              </a:rPr>
              <a:t> Consultant. </a:t>
            </a:r>
            <a:r>
              <a:rPr lang="en-US" dirty="0">
                <a:solidFill>
                  <a:schemeClr val="bg1">
                    <a:lumMod val="50000"/>
                  </a:schemeClr>
                </a:solidFill>
                <a:latin typeface="Arial" panose="020B0604020202020204" pitchFamily="34" charset="0"/>
                <a:cs typeface="Arial" panose="020B0604020202020204" pitchFamily="34" charset="0"/>
              </a:rPr>
              <a:t>Having completed multiple projects in the past and continuing to develop more, </a:t>
            </a:r>
            <a:r>
              <a:rPr lang="en-US" dirty="0" smtClean="0">
                <a:solidFill>
                  <a:schemeClr val="bg1">
                    <a:lumMod val="50000"/>
                  </a:schemeClr>
                </a:solidFill>
                <a:latin typeface="Arial" panose="020B0604020202020204" pitchFamily="34" charset="0"/>
                <a:cs typeface="Arial" panose="020B0604020202020204" pitchFamily="34" charset="0"/>
              </a:rPr>
              <a:t>ERAM </a:t>
            </a:r>
            <a:r>
              <a:rPr lang="en-US" dirty="0">
                <a:solidFill>
                  <a:schemeClr val="bg1">
                    <a:lumMod val="50000"/>
                  </a:schemeClr>
                </a:solidFill>
                <a:latin typeface="Arial" panose="020B0604020202020204" pitchFamily="34" charset="0"/>
                <a:cs typeface="Arial" panose="020B0604020202020204" pitchFamily="34" charset="0"/>
              </a:rPr>
              <a:t>Civil continues to innovate and lead by example on all projects.</a:t>
            </a:r>
          </a:p>
        </p:txBody>
      </p:sp>
      <p:sp>
        <p:nvSpPr>
          <p:cNvPr id="27" name="Rectangle 26"/>
          <p:cNvSpPr/>
          <p:nvPr/>
        </p:nvSpPr>
        <p:spPr>
          <a:xfrm>
            <a:off x="349046" y="3422413"/>
            <a:ext cx="6170291" cy="646331"/>
          </a:xfrm>
          <a:prstGeom prst="rect">
            <a:avLst/>
          </a:prstGeom>
        </p:spPr>
        <p:txBody>
          <a:bodyPr wrap="square">
            <a:spAutoFit/>
          </a:bodyPr>
          <a:lstStyle/>
          <a:p>
            <a:pPr algn="l"/>
            <a:r>
              <a:rPr lang="en-US" dirty="0" smtClean="0">
                <a:solidFill>
                  <a:schemeClr val="bg1">
                    <a:lumMod val="50000"/>
                  </a:schemeClr>
                </a:solidFill>
                <a:latin typeface="Arial" panose="020B0604020202020204" pitchFamily="34" charset="0"/>
                <a:cs typeface="Arial" panose="020B0604020202020204" pitchFamily="34" charset="0"/>
              </a:rPr>
              <a:t>ERAM have special teams for all civil and </a:t>
            </a:r>
            <a:r>
              <a:rPr lang="en-US" smtClean="0">
                <a:solidFill>
                  <a:schemeClr val="bg1">
                    <a:lumMod val="50000"/>
                  </a:schemeClr>
                </a:solidFill>
                <a:latin typeface="Arial" panose="020B0604020202020204" pitchFamily="34" charset="0"/>
                <a:cs typeface="Arial" panose="020B0604020202020204" pitchFamily="34" charset="0"/>
              </a:rPr>
              <a:t>architectural works</a:t>
            </a:r>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60" y="4342504"/>
            <a:ext cx="4075053" cy="3633589"/>
          </a:xfrm>
          <a:prstGeom prst="rect">
            <a:avLst/>
          </a:prstGeom>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3" name="Rectangle 22"/>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9</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549859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sp>
        <p:nvSpPr>
          <p:cNvPr id="21" name="Rectangle 20"/>
          <p:cNvSpPr/>
          <p:nvPr/>
        </p:nvSpPr>
        <p:spPr>
          <a:xfrm>
            <a:off x="429914" y="1939263"/>
            <a:ext cx="5888688" cy="2492990"/>
          </a:xfrm>
          <a:prstGeom prst="rect">
            <a:avLst/>
          </a:prstGeom>
        </p:spPr>
        <p:txBody>
          <a:bodyPr wrap="square">
            <a:spAutoFit/>
          </a:bodyPr>
          <a:lstStyle/>
          <a:p>
            <a:pPr algn="l" rtl="0"/>
            <a:r>
              <a:rPr lang="en-US" sz="1600" b="1" spc="-10" dirty="0" smtClean="0">
                <a:solidFill>
                  <a:srgbClr val="647378"/>
                </a:solidFill>
                <a:latin typeface="Tahoma"/>
                <a:cs typeface="Tahoma"/>
              </a:rPr>
              <a:t>Why ERAM Formwork</a:t>
            </a:r>
          </a:p>
          <a:p>
            <a:pPr algn="l" rtl="0"/>
            <a:endParaRPr lang="en-US" sz="1600" b="1" spc="-10" dirty="0">
              <a:solidFill>
                <a:srgbClr val="647378"/>
              </a:solidFill>
              <a:latin typeface="Tahoma"/>
              <a:cs typeface="Tahoma"/>
            </a:endParaRPr>
          </a:p>
          <a:p>
            <a:pPr algn="l" rtl="0"/>
            <a:r>
              <a:rPr lang="en-US" sz="1200" spc="-10" dirty="0">
                <a:solidFill>
                  <a:srgbClr val="647378"/>
                </a:solidFill>
                <a:latin typeface="Tahoma"/>
                <a:cs typeface="Tahoma"/>
              </a:rPr>
              <a:t>Our commitment to providing the best solutions to our clients and a safe workplace to our employees has seen us successfully deliver projects that have shaped the skyline of </a:t>
            </a:r>
            <a:r>
              <a:rPr lang="en-US" sz="1200" spc="-10" dirty="0" smtClean="0">
                <a:solidFill>
                  <a:srgbClr val="647378"/>
                </a:solidFill>
                <a:latin typeface="Tahoma"/>
                <a:cs typeface="Tahoma"/>
              </a:rPr>
              <a:t>IRAQ.</a:t>
            </a:r>
            <a:r>
              <a:rPr lang="en-US" sz="1400" b="1" spc="-10" dirty="0" smtClean="0">
                <a:solidFill>
                  <a:srgbClr val="647378"/>
                </a:solidFill>
                <a:latin typeface="Tahoma"/>
                <a:cs typeface="Tahoma"/>
              </a:rPr>
              <a:t> </a:t>
            </a:r>
            <a:r>
              <a:rPr lang="en-US" sz="1400" b="1" spc="-10" dirty="0">
                <a:solidFill>
                  <a:srgbClr val="8F784B"/>
                </a:solidFill>
                <a:latin typeface="Tahoma"/>
                <a:cs typeface="Tahoma"/>
              </a:rPr>
              <a:t>ERAM</a:t>
            </a:r>
            <a:r>
              <a:rPr lang="en-US" sz="1400" b="1" spc="-10" dirty="0" smtClean="0">
                <a:solidFill>
                  <a:srgbClr val="647378"/>
                </a:solidFill>
                <a:latin typeface="Tahoma"/>
                <a:cs typeface="Tahoma"/>
              </a:rPr>
              <a:t> </a:t>
            </a:r>
            <a:r>
              <a:rPr lang="en-US" sz="1200" spc="-10" dirty="0">
                <a:solidFill>
                  <a:srgbClr val="647378"/>
                </a:solidFill>
                <a:latin typeface="Tahoma"/>
                <a:cs typeface="Tahoma"/>
              </a:rPr>
              <a:t>Form’s expertise resides in the quality of work demonstrated in our </a:t>
            </a:r>
            <a:r>
              <a:rPr lang="en-US" sz="1200" spc="-10" dirty="0" smtClean="0">
                <a:solidFill>
                  <a:srgbClr val="647378"/>
                </a:solidFill>
                <a:latin typeface="Tahoma"/>
                <a:cs typeface="Tahoma"/>
              </a:rPr>
              <a:t>commercial, healthcare facilities and </a:t>
            </a:r>
            <a:r>
              <a:rPr lang="en-US" sz="1200" spc="-10" dirty="0">
                <a:solidFill>
                  <a:srgbClr val="647378"/>
                </a:solidFill>
                <a:latin typeface="Tahoma"/>
                <a:cs typeface="Tahoma"/>
              </a:rPr>
              <a:t>multi-level residential construction projects. </a:t>
            </a:r>
            <a:r>
              <a:rPr lang="en-US" sz="1200" spc="-10" dirty="0" smtClean="0">
                <a:solidFill>
                  <a:srgbClr val="647378"/>
                </a:solidFill>
                <a:latin typeface="Tahoma"/>
                <a:cs typeface="Tahoma"/>
              </a:rPr>
              <a:t>Optimizing </a:t>
            </a:r>
            <a:r>
              <a:rPr lang="en-US" sz="1200" spc="-10" dirty="0">
                <a:solidFill>
                  <a:srgbClr val="647378"/>
                </a:solidFill>
                <a:latin typeface="Tahoma"/>
                <a:cs typeface="Tahoma"/>
              </a:rPr>
              <a:t>the outcome and productivity of every job is our most valued trait, guided by a safety-first culture, wise leadership and innovation.</a:t>
            </a:r>
          </a:p>
          <a:p>
            <a:pPr algn="l" rtl="0"/>
            <a:endParaRPr lang="en-US" sz="1200" spc="-10" dirty="0">
              <a:solidFill>
                <a:srgbClr val="647378"/>
              </a:solidFill>
              <a:latin typeface="Tahoma"/>
              <a:cs typeface="Tahoma"/>
            </a:endParaRPr>
          </a:p>
          <a:p>
            <a:pPr algn="l" rtl="0"/>
            <a:r>
              <a:rPr lang="en-US" sz="1200" spc="-10" dirty="0">
                <a:solidFill>
                  <a:srgbClr val="647378"/>
                </a:solidFill>
                <a:latin typeface="Tahoma"/>
                <a:cs typeface="Tahoma"/>
              </a:rPr>
              <a:t>Our team consists of qualified </a:t>
            </a:r>
            <a:r>
              <a:rPr lang="en-US" sz="1200" spc="-10" dirty="0" smtClean="0">
                <a:solidFill>
                  <a:srgbClr val="647378"/>
                </a:solidFill>
                <a:latin typeface="Tahoma"/>
                <a:cs typeface="Tahoma"/>
              </a:rPr>
              <a:t>engineers and skilled labors, the are </a:t>
            </a:r>
            <a:r>
              <a:rPr lang="en-US" sz="1200" spc="-10" dirty="0">
                <a:solidFill>
                  <a:srgbClr val="647378"/>
                </a:solidFill>
                <a:latin typeface="Tahoma"/>
                <a:cs typeface="Tahoma"/>
              </a:rPr>
              <a:t>professionals who are led by highly-experienced management teams with combined </a:t>
            </a:r>
            <a:r>
              <a:rPr lang="en-US" sz="1200" spc="-10" dirty="0" smtClean="0">
                <a:solidFill>
                  <a:srgbClr val="647378"/>
                </a:solidFill>
                <a:latin typeface="Tahoma"/>
                <a:cs typeface="Tahoma"/>
              </a:rPr>
              <a:t>of local experts in forming works</a:t>
            </a:r>
            <a:endParaRPr lang="en-US" sz="1200" spc="-10" dirty="0">
              <a:solidFill>
                <a:srgbClr val="647378"/>
              </a:solidFill>
              <a:latin typeface="Tahoma"/>
              <a:cs typeface="Tahoma"/>
            </a:endParaRPr>
          </a:p>
        </p:txBody>
      </p:sp>
      <p:sp>
        <p:nvSpPr>
          <p:cNvPr id="5" name="Rectangle 4"/>
          <p:cNvSpPr/>
          <p:nvPr/>
        </p:nvSpPr>
        <p:spPr>
          <a:xfrm>
            <a:off x="-317886" y="4662561"/>
            <a:ext cx="3429000" cy="276999"/>
          </a:xfrm>
          <a:prstGeom prst="rect">
            <a:avLst/>
          </a:prstGeom>
        </p:spPr>
        <p:txBody>
          <a:bodyPr>
            <a:spAutoFit/>
          </a:bodyPr>
          <a:lstStyle/>
          <a:p>
            <a:pPr algn="ctr" rtl="0"/>
            <a:r>
              <a:rPr lang="en-US" sz="1200" b="1" spc="-10" dirty="0" smtClean="0">
                <a:solidFill>
                  <a:srgbClr val="8F784B"/>
                </a:solidFill>
                <a:latin typeface="Tahoma"/>
                <a:cs typeface="Tahoma"/>
              </a:rPr>
              <a:t>Fields of Forming Works</a:t>
            </a:r>
            <a:endParaRPr lang="en-US" sz="1200" b="1" spc="-10" dirty="0">
              <a:solidFill>
                <a:srgbClr val="8F784B"/>
              </a:solidFill>
              <a:latin typeface="Tahoma"/>
              <a:cs typeface="Tahoma"/>
            </a:endParaRPr>
          </a:p>
        </p:txBody>
      </p:sp>
      <p:sp>
        <p:nvSpPr>
          <p:cNvPr id="23" name="Rectangle 22"/>
          <p:cNvSpPr/>
          <p:nvPr/>
        </p:nvSpPr>
        <p:spPr>
          <a:xfrm>
            <a:off x="-216135" y="5044568"/>
            <a:ext cx="3429000" cy="276999"/>
          </a:xfrm>
          <a:prstGeom prst="rect">
            <a:avLst/>
          </a:prstGeom>
        </p:spPr>
        <p:txBody>
          <a:bodyPr>
            <a:spAutoFit/>
          </a:bodyPr>
          <a:lstStyle/>
          <a:p>
            <a:pPr algn="ctr" rtl="0"/>
            <a:r>
              <a:rPr lang="en-US" sz="1200" b="1" spc="-10" dirty="0" smtClean="0">
                <a:solidFill>
                  <a:srgbClr val="8F784B"/>
                </a:solidFill>
                <a:latin typeface="Tahoma"/>
                <a:cs typeface="Tahoma"/>
              </a:rPr>
              <a:t>1- Tunnel Formwork</a:t>
            </a:r>
            <a:endParaRPr lang="en-US" sz="12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Rectangle 23"/>
          <p:cNvSpPr/>
          <p:nvPr/>
        </p:nvSpPr>
        <p:spPr>
          <a:xfrm>
            <a:off x="466316" y="1585386"/>
            <a:ext cx="5888688" cy="338554"/>
          </a:xfrm>
          <a:prstGeom prst="rect">
            <a:avLst/>
          </a:prstGeom>
        </p:spPr>
        <p:txBody>
          <a:bodyPr wrap="square">
            <a:spAutoFit/>
          </a:bodyPr>
          <a:lstStyle/>
          <a:p>
            <a:pPr algn="l" rtl="0"/>
            <a:r>
              <a:rPr lang="en-US" sz="1600" b="1" spc="-10" dirty="0" smtClean="0">
                <a:solidFill>
                  <a:srgbClr val="647378"/>
                </a:solidFill>
                <a:latin typeface="Tahoma"/>
                <a:cs typeface="Tahoma"/>
              </a:rPr>
              <a:t>ERAM FORM WORK</a:t>
            </a:r>
            <a:endParaRPr lang="en-US" sz="1200" spc="-10" dirty="0">
              <a:solidFill>
                <a:srgbClr val="647378"/>
              </a:solidFill>
              <a:latin typeface="Tahoma"/>
              <a:cs typeface="Tahoma"/>
            </a:endParaRPr>
          </a:p>
        </p:txBody>
      </p:sp>
      <p:sp>
        <p:nvSpPr>
          <p:cNvPr id="25" name="Rectangle 24"/>
          <p:cNvSpPr/>
          <p:nvPr/>
        </p:nvSpPr>
        <p:spPr>
          <a:xfrm>
            <a:off x="-182723" y="5582652"/>
            <a:ext cx="3429000" cy="276999"/>
          </a:xfrm>
          <a:prstGeom prst="rect">
            <a:avLst/>
          </a:prstGeom>
        </p:spPr>
        <p:txBody>
          <a:bodyPr>
            <a:spAutoFit/>
          </a:bodyPr>
          <a:lstStyle/>
          <a:p>
            <a:pPr algn="ctr" rtl="0"/>
            <a:r>
              <a:rPr lang="en-US" sz="1200" b="1" spc="-10" dirty="0" smtClean="0">
                <a:solidFill>
                  <a:srgbClr val="8F784B"/>
                </a:solidFill>
                <a:latin typeface="Tahoma"/>
                <a:cs typeface="Tahoma"/>
              </a:rPr>
              <a:t>2- Plywood Formwork</a:t>
            </a:r>
            <a:endParaRPr lang="en-US" sz="1200" b="1" spc="-10" dirty="0">
              <a:solidFill>
                <a:srgbClr val="8F784B"/>
              </a:solidFill>
              <a:latin typeface="Tahoma"/>
              <a:cs typeface="Tahoma"/>
            </a:endParaRPr>
          </a:p>
        </p:txBody>
      </p:sp>
      <p:sp>
        <p:nvSpPr>
          <p:cNvPr id="27" name="Rectangle 26"/>
          <p:cNvSpPr/>
          <p:nvPr/>
        </p:nvSpPr>
        <p:spPr>
          <a:xfrm>
            <a:off x="-172213" y="6089607"/>
            <a:ext cx="3429000" cy="276999"/>
          </a:xfrm>
          <a:prstGeom prst="rect">
            <a:avLst/>
          </a:prstGeom>
        </p:spPr>
        <p:txBody>
          <a:bodyPr>
            <a:spAutoFit/>
          </a:bodyPr>
          <a:lstStyle/>
          <a:p>
            <a:pPr algn="ctr" rtl="0"/>
            <a:r>
              <a:rPr lang="en-US" sz="1200" b="1" spc="-10" dirty="0">
                <a:solidFill>
                  <a:srgbClr val="8F784B"/>
                </a:solidFill>
                <a:latin typeface="Tahoma"/>
                <a:cs typeface="Tahoma"/>
              </a:rPr>
              <a:t>3</a:t>
            </a:r>
            <a:r>
              <a:rPr lang="en-US" sz="1200" b="1" spc="-10" dirty="0" smtClean="0">
                <a:solidFill>
                  <a:srgbClr val="8F784B"/>
                </a:solidFill>
                <a:latin typeface="Tahoma"/>
                <a:cs typeface="Tahoma"/>
              </a:rPr>
              <a:t>- Panel Deck Systems</a:t>
            </a:r>
            <a:endParaRPr lang="en-US" sz="1200" b="1" spc="-10" dirty="0">
              <a:solidFill>
                <a:srgbClr val="8F784B"/>
              </a:solidFill>
              <a:latin typeface="Tahoma"/>
              <a:cs typeface="Tahoma"/>
            </a:endParaRPr>
          </a:p>
        </p:txBody>
      </p:sp>
      <p:sp>
        <p:nvSpPr>
          <p:cNvPr id="28" name="Rectangle 27"/>
          <p:cNvSpPr/>
          <p:nvPr/>
        </p:nvSpPr>
        <p:spPr>
          <a:xfrm>
            <a:off x="-172213" y="6629621"/>
            <a:ext cx="3429000" cy="276999"/>
          </a:xfrm>
          <a:prstGeom prst="rect">
            <a:avLst/>
          </a:prstGeom>
        </p:spPr>
        <p:txBody>
          <a:bodyPr>
            <a:spAutoFit/>
          </a:bodyPr>
          <a:lstStyle/>
          <a:p>
            <a:pPr algn="ctr" rtl="0"/>
            <a:r>
              <a:rPr lang="en-US" sz="1200" b="1" spc="-10" dirty="0" smtClean="0">
                <a:solidFill>
                  <a:srgbClr val="8F784B"/>
                </a:solidFill>
                <a:latin typeface="Tahoma"/>
                <a:cs typeface="Tahoma"/>
              </a:rPr>
              <a:t>4- Multi Forming  Systems</a:t>
            </a:r>
            <a:endParaRPr lang="en-US" sz="1200" b="1" spc="-10" dirty="0">
              <a:solidFill>
                <a:srgbClr val="8F784B"/>
              </a:solidFill>
              <a:latin typeface="Tahoma"/>
              <a:cs typeface="Tahom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0990" y="4396480"/>
            <a:ext cx="2703602" cy="202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150" y="6232625"/>
            <a:ext cx="3026189" cy="2269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30" name="Rectangle 29"/>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10</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38303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sp>
        <p:nvSpPr>
          <p:cNvPr id="21" name="Rectangle 20"/>
          <p:cNvSpPr/>
          <p:nvPr/>
        </p:nvSpPr>
        <p:spPr>
          <a:xfrm>
            <a:off x="429914" y="1939263"/>
            <a:ext cx="5888688" cy="1661993"/>
          </a:xfrm>
          <a:prstGeom prst="rect">
            <a:avLst/>
          </a:prstGeom>
        </p:spPr>
        <p:txBody>
          <a:bodyPr wrap="square">
            <a:spAutoFit/>
          </a:bodyPr>
          <a:lstStyle/>
          <a:p>
            <a:pPr algn="l" rtl="0"/>
            <a:r>
              <a:rPr lang="en-US" sz="1600" b="1" spc="-10" dirty="0">
                <a:solidFill>
                  <a:srgbClr val="8F784B"/>
                </a:solidFill>
                <a:latin typeface="Tahoma"/>
                <a:cs typeface="Tahoma"/>
              </a:rPr>
              <a:t>ERAM</a:t>
            </a:r>
            <a:r>
              <a:rPr lang="en-US" sz="1200" spc="-10" dirty="0">
                <a:solidFill>
                  <a:srgbClr val="647378"/>
                </a:solidFill>
                <a:latin typeface="Tahoma"/>
                <a:cs typeface="Tahoma"/>
              </a:rPr>
              <a:t> teams have all capabilities and experiences to implement all type of finishing work</a:t>
            </a:r>
            <a:r>
              <a:rPr lang="en-US" sz="1600" b="1" spc="-10" dirty="0" smtClean="0">
                <a:solidFill>
                  <a:srgbClr val="647378"/>
                </a:solidFill>
                <a:latin typeface="Tahoma"/>
                <a:cs typeface="Tahoma"/>
              </a:rPr>
              <a:t>.</a:t>
            </a:r>
          </a:p>
          <a:p>
            <a:pPr algn="l" rtl="0"/>
            <a:endParaRPr lang="en-US" sz="1600" b="1" spc="-10" dirty="0">
              <a:solidFill>
                <a:srgbClr val="647378"/>
              </a:solidFill>
              <a:latin typeface="Tahoma"/>
              <a:cs typeface="Tahoma"/>
            </a:endParaRPr>
          </a:p>
          <a:p>
            <a:pPr algn="l" rtl="0"/>
            <a:r>
              <a:rPr lang="en-US" sz="1200" spc="-10" dirty="0" smtClean="0">
                <a:solidFill>
                  <a:srgbClr val="647378"/>
                </a:solidFill>
                <a:latin typeface="Tahoma"/>
                <a:cs typeface="Tahoma"/>
              </a:rPr>
              <a:t>Management plan </a:t>
            </a:r>
            <a:r>
              <a:rPr lang="en-US" sz="1200" spc="-10" dirty="0">
                <a:solidFill>
                  <a:srgbClr val="647378"/>
                </a:solidFill>
                <a:latin typeface="Tahoma"/>
                <a:cs typeface="Tahoma"/>
              </a:rPr>
              <a:t>and follow up to achieving best products are the keys </a:t>
            </a:r>
            <a:r>
              <a:rPr lang="en-US" sz="1200" spc="-10" dirty="0" smtClean="0">
                <a:solidFill>
                  <a:srgbClr val="647378"/>
                </a:solidFill>
                <a:latin typeface="Tahoma"/>
                <a:cs typeface="Tahoma"/>
              </a:rPr>
              <a:t>for </a:t>
            </a:r>
            <a:r>
              <a:rPr lang="en-US" sz="1200" b="1" spc="-10" dirty="0" smtClean="0">
                <a:solidFill>
                  <a:srgbClr val="8F784B"/>
                </a:solidFill>
                <a:latin typeface="Tahoma"/>
                <a:cs typeface="Tahoma"/>
              </a:rPr>
              <a:t>ERAM </a:t>
            </a:r>
            <a:r>
              <a:rPr lang="en-US" sz="1200" spc="-10" dirty="0">
                <a:solidFill>
                  <a:srgbClr val="647378"/>
                </a:solidFill>
                <a:latin typeface="Tahoma"/>
                <a:cs typeface="Tahoma"/>
              </a:rPr>
              <a:t>Finishing Works teams  </a:t>
            </a:r>
          </a:p>
          <a:p>
            <a:pPr algn="l" rtl="0"/>
            <a:endParaRPr lang="en-US" sz="1200" spc="-10" dirty="0">
              <a:solidFill>
                <a:srgbClr val="647378"/>
              </a:solidFill>
              <a:latin typeface="Tahoma"/>
              <a:cs typeface="Tahoma"/>
            </a:endParaRPr>
          </a:p>
          <a:p>
            <a:pPr algn="l" rtl="0"/>
            <a:endParaRPr lang="en-US" sz="1600" b="1" spc="-10" dirty="0" smtClean="0">
              <a:solidFill>
                <a:srgbClr val="647378"/>
              </a:solidFill>
              <a:latin typeface="Tahoma"/>
              <a:cs typeface="Tahoma"/>
            </a:endParaRPr>
          </a:p>
        </p:txBody>
      </p:sp>
      <p:sp>
        <p:nvSpPr>
          <p:cNvPr id="5" name="Rectangle 4"/>
          <p:cNvSpPr/>
          <p:nvPr/>
        </p:nvSpPr>
        <p:spPr>
          <a:xfrm>
            <a:off x="-243408" y="3217969"/>
            <a:ext cx="3429000" cy="276999"/>
          </a:xfrm>
          <a:prstGeom prst="rect">
            <a:avLst/>
          </a:prstGeom>
        </p:spPr>
        <p:txBody>
          <a:bodyPr>
            <a:spAutoFit/>
          </a:bodyPr>
          <a:lstStyle/>
          <a:p>
            <a:pPr algn="ctr" rtl="0"/>
            <a:r>
              <a:rPr lang="en-US" sz="1200" b="1" spc="-10" dirty="0" smtClean="0">
                <a:solidFill>
                  <a:srgbClr val="8F784B"/>
                </a:solidFill>
                <a:latin typeface="Tahoma"/>
                <a:cs typeface="Tahoma"/>
              </a:rPr>
              <a:t>Fields of Finishing  Works</a:t>
            </a:r>
            <a:endParaRPr lang="en-US" sz="1200" b="1" spc="-10" dirty="0">
              <a:solidFill>
                <a:srgbClr val="8F784B"/>
              </a:solidFill>
              <a:latin typeface="Tahoma"/>
              <a:cs typeface="Tahoma"/>
            </a:endParaRPr>
          </a:p>
        </p:txBody>
      </p:sp>
      <p:sp>
        <p:nvSpPr>
          <p:cNvPr id="23" name="Rectangle 22"/>
          <p:cNvSpPr/>
          <p:nvPr/>
        </p:nvSpPr>
        <p:spPr>
          <a:xfrm>
            <a:off x="172343" y="3606118"/>
            <a:ext cx="3429000" cy="276999"/>
          </a:xfrm>
          <a:prstGeom prst="rect">
            <a:avLst/>
          </a:prstGeom>
        </p:spPr>
        <p:txBody>
          <a:bodyPr>
            <a:spAutoFit/>
          </a:bodyPr>
          <a:lstStyle/>
          <a:p>
            <a:pPr algn="ctr" rtl="0"/>
            <a:r>
              <a:rPr lang="en-US" sz="1200" b="1" spc="-10" dirty="0" smtClean="0">
                <a:solidFill>
                  <a:srgbClr val="8F784B"/>
                </a:solidFill>
                <a:latin typeface="Tahoma"/>
                <a:cs typeface="Tahoma"/>
              </a:rPr>
              <a:t>1- All Types of Wall Plastering Works</a:t>
            </a:r>
            <a:endParaRPr lang="en-US" sz="12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Rectangle 23"/>
          <p:cNvSpPr/>
          <p:nvPr/>
        </p:nvSpPr>
        <p:spPr>
          <a:xfrm>
            <a:off x="466316" y="1585386"/>
            <a:ext cx="5888688" cy="338554"/>
          </a:xfrm>
          <a:prstGeom prst="rect">
            <a:avLst/>
          </a:prstGeom>
        </p:spPr>
        <p:txBody>
          <a:bodyPr wrap="square">
            <a:spAutoFit/>
          </a:bodyPr>
          <a:lstStyle/>
          <a:p>
            <a:pPr algn="l" rtl="0"/>
            <a:r>
              <a:rPr lang="en-US" sz="1600" b="1" spc="-10" dirty="0" smtClean="0">
                <a:solidFill>
                  <a:srgbClr val="647378"/>
                </a:solidFill>
                <a:latin typeface="Tahoma"/>
                <a:cs typeface="Tahoma"/>
              </a:rPr>
              <a:t>FINISHING WORKS</a:t>
            </a:r>
            <a:endParaRPr lang="en-US" sz="1200" spc="-10" dirty="0">
              <a:solidFill>
                <a:srgbClr val="647378"/>
              </a:solidFill>
              <a:latin typeface="Tahoma"/>
              <a:cs typeface="Tahoma"/>
            </a:endParaRPr>
          </a:p>
        </p:txBody>
      </p:sp>
      <p:sp>
        <p:nvSpPr>
          <p:cNvPr id="25" name="Rectangle 24"/>
          <p:cNvSpPr/>
          <p:nvPr/>
        </p:nvSpPr>
        <p:spPr>
          <a:xfrm>
            <a:off x="-243408" y="3969398"/>
            <a:ext cx="3429000" cy="276999"/>
          </a:xfrm>
          <a:prstGeom prst="rect">
            <a:avLst/>
          </a:prstGeom>
        </p:spPr>
        <p:txBody>
          <a:bodyPr>
            <a:spAutoFit/>
          </a:bodyPr>
          <a:lstStyle/>
          <a:p>
            <a:pPr algn="ctr" rtl="0"/>
            <a:r>
              <a:rPr lang="en-US" sz="1200" b="1" spc="-10" dirty="0" smtClean="0">
                <a:solidFill>
                  <a:srgbClr val="8F784B"/>
                </a:solidFill>
                <a:latin typeface="Tahoma"/>
                <a:cs typeface="Tahoma"/>
              </a:rPr>
              <a:t>2- Screed Flooring Works</a:t>
            </a:r>
            <a:endParaRPr lang="en-US" sz="1200" b="1" spc="-10" dirty="0">
              <a:solidFill>
                <a:srgbClr val="8F784B"/>
              </a:solidFill>
              <a:latin typeface="Tahoma"/>
              <a:cs typeface="Tahoma"/>
            </a:endParaRPr>
          </a:p>
        </p:txBody>
      </p:sp>
      <p:sp>
        <p:nvSpPr>
          <p:cNvPr id="27" name="Rectangle 26"/>
          <p:cNvSpPr/>
          <p:nvPr/>
        </p:nvSpPr>
        <p:spPr>
          <a:xfrm>
            <a:off x="291554" y="4319044"/>
            <a:ext cx="3429000" cy="276999"/>
          </a:xfrm>
          <a:prstGeom prst="rect">
            <a:avLst/>
          </a:prstGeom>
        </p:spPr>
        <p:txBody>
          <a:bodyPr>
            <a:spAutoFit/>
          </a:bodyPr>
          <a:lstStyle/>
          <a:p>
            <a:pPr algn="ctr" rtl="0"/>
            <a:r>
              <a:rPr lang="en-US" sz="1200" b="1" spc="-10" dirty="0">
                <a:solidFill>
                  <a:srgbClr val="8F784B"/>
                </a:solidFill>
                <a:latin typeface="Tahoma"/>
                <a:cs typeface="Tahoma"/>
              </a:rPr>
              <a:t>3</a:t>
            </a:r>
            <a:r>
              <a:rPr lang="en-US" sz="1200" b="1" spc="-10" dirty="0" smtClean="0">
                <a:solidFill>
                  <a:srgbClr val="8F784B"/>
                </a:solidFill>
                <a:latin typeface="Tahoma"/>
                <a:cs typeface="Tahoma"/>
              </a:rPr>
              <a:t>- All Types of Tiles and </a:t>
            </a:r>
            <a:r>
              <a:rPr lang="en-US" sz="1200" b="1" spc="-10" dirty="0" err="1" smtClean="0">
                <a:solidFill>
                  <a:srgbClr val="8F784B"/>
                </a:solidFill>
                <a:latin typeface="Tahoma"/>
                <a:cs typeface="Tahoma"/>
              </a:rPr>
              <a:t>Marbels</a:t>
            </a:r>
            <a:r>
              <a:rPr lang="en-US" sz="1200" b="1" spc="-10" dirty="0" smtClean="0">
                <a:solidFill>
                  <a:srgbClr val="8F784B"/>
                </a:solidFill>
                <a:latin typeface="Tahoma"/>
                <a:cs typeface="Tahoma"/>
              </a:rPr>
              <a:t> Works</a:t>
            </a:r>
            <a:endParaRPr lang="en-US" sz="1200" b="1" spc="-10" dirty="0">
              <a:solidFill>
                <a:srgbClr val="8F784B"/>
              </a:solidFill>
              <a:latin typeface="Tahoma"/>
              <a:cs typeface="Tahoma"/>
            </a:endParaRPr>
          </a:p>
        </p:txBody>
      </p:sp>
      <p:sp>
        <p:nvSpPr>
          <p:cNvPr id="28" name="Rectangle 27"/>
          <p:cNvSpPr/>
          <p:nvPr/>
        </p:nvSpPr>
        <p:spPr>
          <a:xfrm>
            <a:off x="187226" y="4687057"/>
            <a:ext cx="3429000" cy="276999"/>
          </a:xfrm>
          <a:prstGeom prst="rect">
            <a:avLst/>
          </a:prstGeom>
        </p:spPr>
        <p:txBody>
          <a:bodyPr>
            <a:spAutoFit/>
          </a:bodyPr>
          <a:lstStyle/>
          <a:p>
            <a:pPr algn="ctr" rtl="0"/>
            <a:r>
              <a:rPr lang="en-US" sz="1200" b="1" spc="-10" dirty="0" smtClean="0">
                <a:solidFill>
                  <a:srgbClr val="8F784B"/>
                </a:solidFill>
                <a:latin typeface="Tahoma"/>
                <a:cs typeface="Tahoma"/>
              </a:rPr>
              <a:t>4- All Types of Wall Partition Systems</a:t>
            </a:r>
            <a:endParaRPr lang="en-US" sz="1200" b="1" spc="-10" dirty="0">
              <a:solidFill>
                <a:srgbClr val="8F784B"/>
              </a:solidFill>
              <a:latin typeface="Tahoma"/>
              <a:cs typeface="Tahoma"/>
            </a:endParaRPr>
          </a:p>
        </p:txBody>
      </p:sp>
      <p:sp>
        <p:nvSpPr>
          <p:cNvPr id="29" name="Rectangle 28"/>
          <p:cNvSpPr/>
          <p:nvPr/>
        </p:nvSpPr>
        <p:spPr>
          <a:xfrm>
            <a:off x="402505" y="5104670"/>
            <a:ext cx="3429000" cy="276999"/>
          </a:xfrm>
          <a:prstGeom prst="rect">
            <a:avLst/>
          </a:prstGeom>
        </p:spPr>
        <p:txBody>
          <a:bodyPr>
            <a:spAutoFit/>
          </a:bodyPr>
          <a:lstStyle/>
          <a:p>
            <a:pPr algn="ctr" rtl="0"/>
            <a:r>
              <a:rPr lang="en-US" sz="1200" b="1" spc="-10" dirty="0">
                <a:solidFill>
                  <a:srgbClr val="8F784B"/>
                </a:solidFill>
                <a:latin typeface="Tahoma"/>
                <a:cs typeface="Tahoma"/>
              </a:rPr>
              <a:t>5</a:t>
            </a:r>
            <a:r>
              <a:rPr lang="en-US" sz="1200" b="1" spc="-10" dirty="0" smtClean="0">
                <a:solidFill>
                  <a:srgbClr val="8F784B"/>
                </a:solidFill>
                <a:latin typeface="Tahoma"/>
                <a:cs typeface="Tahoma"/>
              </a:rPr>
              <a:t>- All Types of </a:t>
            </a:r>
            <a:r>
              <a:rPr lang="en-US" sz="1200" b="1" spc="-10" dirty="0">
                <a:solidFill>
                  <a:srgbClr val="8F784B"/>
                </a:solidFill>
                <a:latin typeface="Tahoma"/>
                <a:cs typeface="Tahoma"/>
              </a:rPr>
              <a:t>S</a:t>
            </a:r>
            <a:r>
              <a:rPr lang="en-US" sz="1200" b="1" spc="-10" dirty="0" smtClean="0">
                <a:solidFill>
                  <a:srgbClr val="8F784B"/>
                </a:solidFill>
                <a:latin typeface="Tahoma"/>
                <a:cs typeface="Tahoma"/>
              </a:rPr>
              <a:t>uspended Ceiling Systems</a:t>
            </a:r>
            <a:endParaRPr lang="en-US" sz="1200" b="1" spc="-10" dirty="0">
              <a:solidFill>
                <a:srgbClr val="8F784B"/>
              </a:solidFill>
              <a:latin typeface="Tahoma"/>
              <a:cs typeface="Tahoma"/>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9120" y="5576200"/>
            <a:ext cx="2059653" cy="27462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4" y="5579778"/>
            <a:ext cx="3435204" cy="2796917"/>
          </a:xfrm>
          <a:prstGeom prst="rect">
            <a:avLst/>
          </a:prstGeom>
        </p:spPr>
      </p:pic>
      <p:sp>
        <p:nvSpPr>
          <p:cNvPr id="30" name="Rectangle 29"/>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31" name="Rectangle 30"/>
          <p:cNvSpPr/>
          <p:nvPr/>
        </p:nvSpPr>
        <p:spPr>
          <a:xfrm>
            <a:off x="2034500" y="8811180"/>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11</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180692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9" name="Rectangle 28"/>
          <p:cNvSpPr/>
          <p:nvPr/>
        </p:nvSpPr>
        <p:spPr>
          <a:xfrm>
            <a:off x="320798" y="1878651"/>
            <a:ext cx="6523173" cy="1384995"/>
          </a:xfrm>
          <a:prstGeom prst="rect">
            <a:avLst/>
          </a:prstGeom>
        </p:spPr>
        <p:txBody>
          <a:bodyPr wrap="square">
            <a:spAutoFit/>
          </a:bodyPr>
          <a:lstStyle/>
          <a:p>
            <a:pPr algn="l" rtl="0" fontAlgn="base"/>
            <a:r>
              <a:rPr lang="en-US" sz="1200" spc="-10" dirty="0" smtClean="0">
                <a:solidFill>
                  <a:srgbClr val="647378"/>
                </a:solidFill>
                <a:latin typeface="Tahoma"/>
                <a:cs typeface="Tahoma"/>
              </a:rPr>
              <a:t>We </a:t>
            </a:r>
            <a:r>
              <a:rPr lang="en-US" sz="1200" spc="-10" dirty="0">
                <a:solidFill>
                  <a:srgbClr val="647378"/>
                </a:solidFill>
                <a:latin typeface="Tahoma"/>
                <a:cs typeface="Tahoma"/>
              </a:rPr>
              <a:t>conduct new water insulation works and we rehabilitate the insulation in old buildings including all kinds of concrete sloping (foam concrete- </a:t>
            </a:r>
            <a:r>
              <a:rPr lang="en-US" sz="1200" spc="-10" dirty="0" smtClean="0">
                <a:solidFill>
                  <a:srgbClr val="647378"/>
                </a:solidFill>
                <a:latin typeface="Tahoma"/>
                <a:cs typeface="Tahoma"/>
              </a:rPr>
              <a:t>Perlite). </a:t>
            </a:r>
            <a:endParaRPr lang="ar-IQ" sz="1200" spc="-10" dirty="0" smtClean="0">
              <a:solidFill>
                <a:srgbClr val="647378"/>
              </a:solidFill>
              <a:latin typeface="Tahoma"/>
              <a:cs typeface="Tahoma"/>
            </a:endParaRPr>
          </a:p>
          <a:p>
            <a:pPr algn="l" rtl="0" fontAlgn="base"/>
            <a:endParaRPr lang="en-US" sz="1200" spc="-10" dirty="0" smtClean="0">
              <a:solidFill>
                <a:srgbClr val="647378"/>
              </a:solidFill>
              <a:latin typeface="Tahoma"/>
              <a:cs typeface="Tahoma"/>
            </a:endParaRPr>
          </a:p>
          <a:p>
            <a:pPr algn="l" rtl="0" fontAlgn="base"/>
            <a:r>
              <a:rPr lang="en-US" sz="1200" b="1" spc="-10" dirty="0">
                <a:solidFill>
                  <a:srgbClr val="8F784B"/>
                </a:solidFill>
                <a:latin typeface="Tahoma"/>
                <a:cs typeface="Tahoma"/>
              </a:rPr>
              <a:t>ERAM</a:t>
            </a:r>
            <a:r>
              <a:rPr lang="en-US" sz="1200" spc="-10" dirty="0" smtClean="0">
                <a:solidFill>
                  <a:srgbClr val="647378"/>
                </a:solidFill>
                <a:latin typeface="Tahoma"/>
                <a:cs typeface="Tahoma"/>
              </a:rPr>
              <a:t> </a:t>
            </a:r>
            <a:r>
              <a:rPr lang="en-US" sz="1200" spc="-10" dirty="0">
                <a:solidFill>
                  <a:srgbClr val="647378"/>
                </a:solidFill>
                <a:latin typeface="Tahoma"/>
                <a:cs typeface="Tahoma"/>
              </a:rPr>
              <a:t>also conduct all kinds of water insulation works (bitumen-PVC-EPDM-…etc.) and all kind of thermal insulation (</a:t>
            </a:r>
            <a:r>
              <a:rPr lang="en-US" sz="1200" spc="-10" dirty="0" smtClean="0">
                <a:solidFill>
                  <a:srgbClr val="647378"/>
                </a:solidFill>
                <a:latin typeface="Tahoma"/>
                <a:cs typeface="Tahoma"/>
              </a:rPr>
              <a:t>polystyrene-Polyurethane -Rockwool-Perlite, etc. ) </a:t>
            </a:r>
            <a:r>
              <a:rPr lang="en-US" sz="1200" spc="-10" dirty="0">
                <a:solidFill>
                  <a:srgbClr val="647378"/>
                </a:solidFill>
                <a:latin typeface="Tahoma"/>
                <a:cs typeface="Tahoma"/>
              </a:rPr>
              <a:t>beside sound insulation works and anti-moisture and Fire insulation.</a:t>
            </a:r>
          </a:p>
          <a:p>
            <a:pPr algn="l" rtl="0" fontAlgn="base"/>
            <a:endParaRPr lang="en-US" sz="1200" spc="-10" dirty="0">
              <a:solidFill>
                <a:srgbClr val="647378"/>
              </a:solidFill>
              <a:latin typeface="Tahoma"/>
              <a:cs typeface="Tahoma"/>
            </a:endParaRPr>
          </a:p>
        </p:txBody>
      </p:sp>
      <p:pic>
        <p:nvPicPr>
          <p:cNvPr id="30" name="Picture 2" descr="C:\Users\HP\Pictures\max 2019\5\IMG_2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2939" y="5752010"/>
            <a:ext cx="2363089" cy="1772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2" name="Picture 4" descr="E:\2 elite engneers\1\2020\EEC website\4 Projects\Insolation &amp; Isolation\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240" y="3242947"/>
            <a:ext cx="2520802" cy="1890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3" name="Rectangle 32"/>
          <p:cNvSpPr/>
          <p:nvPr/>
        </p:nvSpPr>
        <p:spPr>
          <a:xfrm>
            <a:off x="604094" y="5455614"/>
            <a:ext cx="2252989" cy="276999"/>
          </a:xfrm>
          <a:prstGeom prst="rect">
            <a:avLst/>
          </a:prstGeom>
        </p:spPr>
        <p:txBody>
          <a:bodyPr wrap="none">
            <a:spAutoFit/>
          </a:bodyPr>
          <a:lstStyle/>
          <a:p>
            <a:pPr algn="l" rtl="0" fontAlgn="base"/>
            <a:r>
              <a:rPr lang="en-US" sz="1200" spc="-10" dirty="0">
                <a:solidFill>
                  <a:srgbClr val="647378"/>
                </a:solidFill>
                <a:latin typeface="Tahoma"/>
                <a:cs typeface="Tahoma"/>
              </a:rPr>
              <a:t>Polyurethane Liquid Membrane</a:t>
            </a:r>
          </a:p>
        </p:txBody>
      </p:sp>
      <p:sp>
        <p:nvSpPr>
          <p:cNvPr id="34" name="Rectangle 33"/>
          <p:cNvSpPr/>
          <p:nvPr/>
        </p:nvSpPr>
        <p:spPr>
          <a:xfrm>
            <a:off x="604094" y="4938618"/>
            <a:ext cx="1480342" cy="276999"/>
          </a:xfrm>
          <a:prstGeom prst="rect">
            <a:avLst/>
          </a:prstGeom>
        </p:spPr>
        <p:txBody>
          <a:bodyPr wrap="none">
            <a:spAutoFit/>
          </a:bodyPr>
          <a:lstStyle/>
          <a:p>
            <a:pPr algn="l" rtl="0" fontAlgn="base"/>
            <a:r>
              <a:rPr lang="en-US" sz="1200" spc="-10" dirty="0">
                <a:solidFill>
                  <a:srgbClr val="647378"/>
                </a:solidFill>
                <a:latin typeface="Tahoma"/>
                <a:cs typeface="Tahoma"/>
              </a:rPr>
              <a:t>Bituminous Coating</a:t>
            </a:r>
          </a:p>
        </p:txBody>
      </p:sp>
      <p:sp>
        <p:nvSpPr>
          <p:cNvPr id="35" name="Rectangle 34"/>
          <p:cNvSpPr/>
          <p:nvPr/>
        </p:nvSpPr>
        <p:spPr>
          <a:xfrm>
            <a:off x="604094" y="4391029"/>
            <a:ext cx="1681614" cy="276999"/>
          </a:xfrm>
          <a:prstGeom prst="rect">
            <a:avLst/>
          </a:prstGeom>
        </p:spPr>
        <p:txBody>
          <a:bodyPr wrap="none">
            <a:spAutoFit/>
          </a:bodyPr>
          <a:lstStyle/>
          <a:p>
            <a:pPr algn="l" rtl="0" fontAlgn="base"/>
            <a:r>
              <a:rPr lang="en-US" sz="1200" spc="-10" dirty="0">
                <a:solidFill>
                  <a:srgbClr val="647378"/>
                </a:solidFill>
                <a:latin typeface="Tahoma"/>
                <a:cs typeface="Tahoma"/>
              </a:rPr>
              <a:t>Bituminous Membrane</a:t>
            </a:r>
          </a:p>
        </p:txBody>
      </p:sp>
      <p:sp>
        <p:nvSpPr>
          <p:cNvPr id="36" name="Rectangle 35"/>
          <p:cNvSpPr/>
          <p:nvPr/>
        </p:nvSpPr>
        <p:spPr>
          <a:xfrm>
            <a:off x="604094" y="3859323"/>
            <a:ext cx="2337371" cy="369332"/>
          </a:xfrm>
          <a:prstGeom prst="rect">
            <a:avLst/>
          </a:prstGeom>
        </p:spPr>
        <p:txBody>
          <a:bodyPr wrap="none">
            <a:spAutoFit/>
          </a:bodyPr>
          <a:lstStyle/>
          <a:p>
            <a:pPr algn="l" rtl="0" fontAlgn="base"/>
            <a:r>
              <a:rPr lang="en-US" sz="1200" spc="-10" dirty="0">
                <a:solidFill>
                  <a:srgbClr val="647378"/>
                </a:solidFill>
                <a:latin typeface="Tahoma"/>
                <a:cs typeface="Tahoma"/>
              </a:rPr>
              <a:t>Liquid</a:t>
            </a:r>
            <a:r>
              <a:rPr lang="en-US" dirty="0" smtClean="0"/>
              <a:t> </a:t>
            </a:r>
            <a:r>
              <a:rPr lang="en-US" sz="1200" spc="-10" dirty="0" smtClean="0">
                <a:solidFill>
                  <a:srgbClr val="647378"/>
                </a:solidFill>
                <a:latin typeface="Tahoma"/>
                <a:cs typeface="Tahoma"/>
              </a:rPr>
              <a:t>Wate</a:t>
            </a:r>
            <a:r>
              <a:rPr lang="en-US" sz="1200" spc="-10" dirty="0">
                <a:solidFill>
                  <a:srgbClr val="647378"/>
                </a:solidFill>
                <a:latin typeface="Tahoma"/>
                <a:cs typeface="Tahoma"/>
              </a:rPr>
              <a:t>rpr</a:t>
            </a:r>
            <a:r>
              <a:rPr lang="en-US" sz="1200" spc="-10" dirty="0" smtClean="0">
                <a:solidFill>
                  <a:srgbClr val="647378"/>
                </a:solidFill>
                <a:latin typeface="Tahoma"/>
                <a:cs typeface="Tahoma"/>
              </a:rPr>
              <a:t>oofing Membrane</a:t>
            </a:r>
            <a:endParaRPr lang="en-US" sz="1200" spc="-10" dirty="0">
              <a:solidFill>
                <a:srgbClr val="647378"/>
              </a:solidFill>
              <a:latin typeface="Tahoma"/>
              <a:cs typeface="Tahoma"/>
            </a:endParaRPr>
          </a:p>
        </p:txBody>
      </p:sp>
      <p:sp>
        <p:nvSpPr>
          <p:cNvPr id="37" name="Rectangle 36"/>
          <p:cNvSpPr/>
          <p:nvPr/>
        </p:nvSpPr>
        <p:spPr>
          <a:xfrm>
            <a:off x="570806" y="3288014"/>
            <a:ext cx="2051139" cy="276999"/>
          </a:xfrm>
          <a:prstGeom prst="rect">
            <a:avLst/>
          </a:prstGeom>
        </p:spPr>
        <p:txBody>
          <a:bodyPr wrap="none">
            <a:spAutoFit/>
          </a:bodyPr>
          <a:lstStyle/>
          <a:p>
            <a:pPr algn="l" rtl="0"/>
            <a:r>
              <a:rPr lang="en-US" sz="1200" spc="-10" dirty="0">
                <a:solidFill>
                  <a:srgbClr val="647378"/>
                </a:solidFill>
                <a:latin typeface="Tahoma"/>
                <a:cs typeface="Tahoma"/>
              </a:rPr>
              <a:t>Cementitious Waterproofing</a:t>
            </a:r>
          </a:p>
        </p:txBody>
      </p:sp>
      <p:sp>
        <p:nvSpPr>
          <p:cNvPr id="38" name="Rectangle 37"/>
          <p:cNvSpPr/>
          <p:nvPr/>
        </p:nvSpPr>
        <p:spPr>
          <a:xfrm>
            <a:off x="383881" y="5778165"/>
            <a:ext cx="3308175" cy="1631216"/>
          </a:xfrm>
          <a:prstGeom prst="rect">
            <a:avLst/>
          </a:prstGeom>
        </p:spPr>
        <p:txBody>
          <a:bodyPr wrap="square">
            <a:spAutoFit/>
          </a:bodyPr>
          <a:lstStyle/>
          <a:p>
            <a:pPr algn="l" rtl="0" fontAlgn="base"/>
            <a:endParaRPr lang="en-US" sz="1200" spc="-10" dirty="0" smtClean="0">
              <a:solidFill>
                <a:srgbClr val="647378"/>
              </a:solidFill>
              <a:latin typeface="Tahoma"/>
              <a:cs typeface="Tahoma"/>
            </a:endParaRPr>
          </a:p>
          <a:p>
            <a:pPr algn="l" rtl="0" fontAlgn="base"/>
            <a:r>
              <a:rPr lang="en-US" sz="1200" b="1" spc="-10" dirty="0">
                <a:solidFill>
                  <a:srgbClr val="8F784B"/>
                </a:solidFill>
                <a:latin typeface="Tahoma"/>
                <a:cs typeface="Tahoma"/>
              </a:rPr>
              <a:t>ERAM</a:t>
            </a:r>
            <a:r>
              <a:rPr lang="en-US" sz="1200" spc="-10" dirty="0" smtClean="0">
                <a:solidFill>
                  <a:srgbClr val="647378"/>
                </a:solidFill>
                <a:latin typeface="Tahoma"/>
                <a:cs typeface="Tahoma"/>
              </a:rPr>
              <a:t> </a:t>
            </a:r>
            <a:r>
              <a:rPr lang="en-US" sz="1200" spc="-10" dirty="0">
                <a:solidFill>
                  <a:srgbClr val="647378"/>
                </a:solidFill>
                <a:latin typeface="Tahoma"/>
                <a:cs typeface="Tahoma"/>
              </a:rPr>
              <a:t>It owns a set of equipment and </a:t>
            </a:r>
            <a:r>
              <a:rPr lang="en-US" sz="1200" spc="-10" dirty="0" smtClean="0">
                <a:solidFill>
                  <a:srgbClr val="647378"/>
                </a:solidFill>
                <a:latin typeface="Tahoma"/>
                <a:cs typeface="Tahoma"/>
              </a:rPr>
              <a:t>tools</a:t>
            </a:r>
            <a:r>
              <a:rPr lang="ar-IQ" sz="1200" spc="-10" dirty="0" smtClean="0">
                <a:solidFill>
                  <a:srgbClr val="647378"/>
                </a:solidFill>
                <a:latin typeface="Tahoma"/>
                <a:cs typeface="Tahoma"/>
              </a:rPr>
              <a:t> </a:t>
            </a:r>
            <a:r>
              <a:rPr lang="en-US" sz="1200" spc="-10" dirty="0" smtClean="0">
                <a:solidFill>
                  <a:srgbClr val="647378"/>
                </a:solidFill>
                <a:latin typeface="Tahoma"/>
                <a:cs typeface="Tahoma"/>
              </a:rPr>
              <a:t> all types of waterproofing systems.</a:t>
            </a:r>
          </a:p>
          <a:p>
            <a:pPr algn="l" rtl="0" fontAlgn="base"/>
            <a:endParaRPr lang="en-US" sz="1200" spc="-10" dirty="0" smtClean="0">
              <a:solidFill>
                <a:srgbClr val="647378"/>
              </a:solidFill>
              <a:latin typeface="Tahoma"/>
              <a:cs typeface="Tahoma"/>
            </a:endParaRPr>
          </a:p>
          <a:p>
            <a:pPr marL="171450" indent="-171450" algn="l" rtl="0" fontAlgn="base">
              <a:buFont typeface="Wingdings" pitchFamily="2" charset="2"/>
              <a:buChar char="§"/>
            </a:pPr>
            <a:r>
              <a:rPr lang="en-US" sz="1200" spc="-10" dirty="0" smtClean="0">
                <a:solidFill>
                  <a:srgbClr val="647378"/>
                </a:solidFill>
                <a:latin typeface="Tahoma"/>
                <a:cs typeface="Tahoma"/>
              </a:rPr>
              <a:t>Airless Spray Equipment</a:t>
            </a:r>
          </a:p>
          <a:p>
            <a:pPr marL="171450" indent="-171450" algn="l" rtl="0" fontAlgn="base">
              <a:buFont typeface="Wingdings" pitchFamily="2" charset="2"/>
              <a:buChar char="§"/>
            </a:pPr>
            <a:r>
              <a:rPr lang="en-US" sz="1200" spc="-10" dirty="0" smtClean="0">
                <a:solidFill>
                  <a:srgbClr val="647378"/>
                </a:solidFill>
                <a:latin typeface="Tahoma"/>
                <a:cs typeface="Tahoma"/>
              </a:rPr>
              <a:t>Foam concrete Equipment.</a:t>
            </a:r>
          </a:p>
          <a:p>
            <a:pPr marL="171450" indent="-171450" algn="l" rtl="0" fontAlgn="base">
              <a:buFont typeface="Wingdings" pitchFamily="2" charset="2"/>
              <a:buChar char="§"/>
            </a:pPr>
            <a:r>
              <a:rPr lang="en-US" sz="1200" spc="-10" dirty="0" smtClean="0">
                <a:solidFill>
                  <a:srgbClr val="647378"/>
                </a:solidFill>
                <a:latin typeface="Tahoma"/>
                <a:cs typeface="Tahoma"/>
              </a:rPr>
              <a:t>Cementitious materials Spray Equipment.</a:t>
            </a:r>
          </a:p>
          <a:p>
            <a:pPr marL="171450" indent="-171450" algn="l" rtl="0" fontAlgn="base">
              <a:buFont typeface="Wingdings" pitchFamily="2" charset="2"/>
              <a:buChar char="§"/>
            </a:pPr>
            <a:endParaRPr lang="en-US" sz="1200" spc="-10" dirty="0">
              <a:solidFill>
                <a:srgbClr val="647378"/>
              </a:solidFill>
              <a:latin typeface="Tahoma"/>
              <a:cs typeface="Tahoma"/>
            </a:endParaRPr>
          </a:p>
        </p:txBody>
      </p:sp>
      <p:sp>
        <p:nvSpPr>
          <p:cNvPr id="39" name="Rectangle 38"/>
          <p:cNvSpPr/>
          <p:nvPr/>
        </p:nvSpPr>
        <p:spPr>
          <a:xfrm>
            <a:off x="1867884" y="1358055"/>
            <a:ext cx="3429000" cy="523220"/>
          </a:xfrm>
          <a:prstGeom prst="rect">
            <a:avLst/>
          </a:prstGeom>
        </p:spPr>
        <p:txBody>
          <a:bodyPr>
            <a:spAutoFit/>
          </a:bodyPr>
          <a:lstStyle/>
          <a:p>
            <a:pPr algn="ctr" rtl="0"/>
            <a:r>
              <a:rPr lang="en-US" sz="1400" b="1" spc="-10" dirty="0" smtClean="0">
                <a:solidFill>
                  <a:schemeClr val="accent2">
                    <a:lumMod val="75000"/>
                  </a:schemeClr>
                </a:solidFill>
                <a:latin typeface="Tahoma"/>
                <a:cs typeface="Tahoma"/>
              </a:rPr>
              <a:t>Waterproofing Systems</a:t>
            </a:r>
            <a:endParaRPr lang="ar-IQ" sz="1400" b="1" spc="-10" dirty="0" smtClean="0">
              <a:solidFill>
                <a:schemeClr val="accent2">
                  <a:lumMod val="75000"/>
                </a:schemeClr>
              </a:solidFill>
              <a:latin typeface="Tahoma"/>
              <a:cs typeface="Tahoma"/>
            </a:endParaRPr>
          </a:p>
          <a:p>
            <a:pPr algn="ctr" rtl="0"/>
            <a:r>
              <a:rPr lang="en-US" sz="1400" b="1" spc="-10" dirty="0" smtClean="0">
                <a:solidFill>
                  <a:schemeClr val="accent2">
                    <a:lumMod val="75000"/>
                  </a:schemeClr>
                </a:solidFill>
                <a:latin typeface="Tahoma"/>
                <a:cs typeface="Tahoma"/>
              </a:rPr>
              <a:t>Liquid &amp; Membrane Systems</a:t>
            </a:r>
            <a:endParaRPr lang="en-US" sz="1400" b="1" spc="-10" dirty="0">
              <a:solidFill>
                <a:schemeClr val="accent2">
                  <a:lumMod val="75000"/>
                </a:schemeClr>
              </a:solidFill>
              <a:latin typeface="Tahoma"/>
              <a:cs typeface="Tahoma"/>
            </a:endParaRPr>
          </a:p>
        </p:txBody>
      </p:sp>
      <p:sp>
        <p:nvSpPr>
          <p:cNvPr id="23" name="Rectangle 22"/>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12</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548687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9" name="Rectangle 28"/>
          <p:cNvSpPr/>
          <p:nvPr/>
        </p:nvSpPr>
        <p:spPr>
          <a:xfrm>
            <a:off x="320798" y="1878651"/>
            <a:ext cx="6523173" cy="461665"/>
          </a:xfrm>
          <a:prstGeom prst="rect">
            <a:avLst/>
          </a:prstGeom>
        </p:spPr>
        <p:txBody>
          <a:bodyPr wrap="square">
            <a:spAutoFit/>
          </a:bodyPr>
          <a:lstStyle/>
          <a:p>
            <a:pPr algn="l" rtl="0" fontAlgn="base"/>
            <a:r>
              <a:rPr lang="en-US" sz="1200" b="1" spc="-10" dirty="0">
                <a:solidFill>
                  <a:srgbClr val="8F784B"/>
                </a:solidFill>
                <a:latin typeface="Tahoma"/>
                <a:cs typeface="Tahoma"/>
              </a:rPr>
              <a:t>ERAM</a:t>
            </a:r>
            <a:r>
              <a:rPr lang="en-US" sz="1200" spc="-10" dirty="0" smtClean="0">
                <a:solidFill>
                  <a:srgbClr val="647378"/>
                </a:solidFill>
                <a:latin typeface="Tahoma"/>
                <a:cs typeface="Tahoma"/>
              </a:rPr>
              <a:t> </a:t>
            </a:r>
            <a:r>
              <a:rPr lang="en-US" sz="1200" spc="-10" dirty="0">
                <a:solidFill>
                  <a:srgbClr val="647378"/>
                </a:solidFill>
                <a:latin typeface="Tahoma"/>
                <a:cs typeface="Tahoma"/>
              </a:rPr>
              <a:t>goals performed many successful projects by using deferent types of technics.</a:t>
            </a:r>
            <a:br>
              <a:rPr lang="en-US" sz="1200" spc="-10" dirty="0">
                <a:solidFill>
                  <a:srgbClr val="647378"/>
                </a:solidFill>
                <a:latin typeface="Tahoma"/>
                <a:cs typeface="Tahoma"/>
              </a:rPr>
            </a:br>
            <a:r>
              <a:rPr lang="en-US" sz="1200" spc="-10" dirty="0">
                <a:solidFill>
                  <a:srgbClr val="647378"/>
                </a:solidFill>
                <a:latin typeface="Tahoma"/>
                <a:cs typeface="Tahoma"/>
              </a:rPr>
              <a:t>We represent Elite brands in this sector </a:t>
            </a:r>
            <a:r>
              <a:rPr lang="en-US" sz="1200" dirty="0"/>
              <a:t>.</a:t>
            </a:r>
            <a:endParaRPr lang="en-US" sz="1200" spc="-10" dirty="0">
              <a:solidFill>
                <a:srgbClr val="647378"/>
              </a:solidFill>
              <a:latin typeface="Tahoma"/>
              <a:cs typeface="Tahoma"/>
            </a:endParaRPr>
          </a:p>
        </p:txBody>
      </p:sp>
      <p:sp>
        <p:nvSpPr>
          <p:cNvPr id="30" name="Rectangle 29"/>
          <p:cNvSpPr/>
          <p:nvPr/>
        </p:nvSpPr>
        <p:spPr>
          <a:xfrm>
            <a:off x="167301" y="4860032"/>
            <a:ext cx="3428999" cy="2308324"/>
          </a:xfrm>
          <a:prstGeom prst="rect">
            <a:avLst/>
          </a:prstGeom>
        </p:spPr>
        <p:txBody>
          <a:bodyPr wrap="square">
            <a:spAutoFit/>
          </a:bodyPr>
          <a:lstStyle/>
          <a:p>
            <a:pPr algn="just" rtl="0"/>
            <a:r>
              <a:rPr lang="en-US" sz="1200" spc="-10" dirty="0">
                <a:solidFill>
                  <a:srgbClr val="647378"/>
                </a:solidFill>
                <a:latin typeface="Tahoma"/>
                <a:cs typeface="Tahoma"/>
              </a:rPr>
              <a:t>The sealing technology of </a:t>
            </a:r>
            <a:r>
              <a:rPr lang="en-US" sz="1200" b="1" spc="-10" dirty="0" smtClean="0">
                <a:solidFill>
                  <a:schemeClr val="accent2">
                    <a:lumMod val="75000"/>
                  </a:schemeClr>
                </a:solidFill>
                <a:latin typeface="Tahoma"/>
                <a:cs typeface="Tahoma"/>
              </a:rPr>
              <a:t>GCL</a:t>
            </a:r>
            <a:r>
              <a:rPr lang="en-US" sz="1200" spc="-10" dirty="0" smtClean="0">
                <a:solidFill>
                  <a:srgbClr val="647378"/>
                </a:solidFill>
                <a:latin typeface="Tahoma"/>
                <a:cs typeface="Tahoma"/>
              </a:rPr>
              <a:t> , </a:t>
            </a:r>
            <a:r>
              <a:rPr lang="en-US" sz="1200" spc="-10" dirty="0">
                <a:solidFill>
                  <a:srgbClr val="647378"/>
                </a:solidFill>
                <a:latin typeface="Tahoma"/>
                <a:cs typeface="Tahoma"/>
              </a:rPr>
              <a:t>effectively combines the unique </a:t>
            </a:r>
            <a:r>
              <a:rPr lang="en-US" sz="1200" spc="-10" dirty="0" smtClean="0">
                <a:solidFill>
                  <a:srgbClr val="647378"/>
                </a:solidFill>
                <a:latin typeface="Tahoma"/>
                <a:cs typeface="Tahoma"/>
              </a:rPr>
              <a:t>swelling performance </a:t>
            </a:r>
            <a:r>
              <a:rPr lang="en-US" sz="1200" spc="-10" dirty="0">
                <a:solidFill>
                  <a:srgbClr val="647378"/>
                </a:solidFill>
                <a:latin typeface="Tahoma"/>
                <a:cs typeface="Tahoma"/>
              </a:rPr>
              <a:t>of sodium bentonite granules with two high strength geotextiles. </a:t>
            </a:r>
            <a:endParaRPr lang="en-US" sz="1200" spc="-10" dirty="0" smtClean="0">
              <a:solidFill>
                <a:srgbClr val="647378"/>
              </a:solidFill>
              <a:latin typeface="Tahoma"/>
              <a:cs typeface="Tahoma"/>
            </a:endParaRPr>
          </a:p>
          <a:p>
            <a:pPr algn="just" rtl="0"/>
            <a:r>
              <a:rPr lang="en-US" sz="1200" spc="-10" dirty="0" smtClean="0">
                <a:solidFill>
                  <a:srgbClr val="647378"/>
                </a:solidFill>
                <a:latin typeface="Tahoma"/>
                <a:cs typeface="Tahoma"/>
              </a:rPr>
              <a:t>Once </a:t>
            </a:r>
            <a:r>
              <a:rPr lang="en-US" sz="1200" b="1" spc="-10" dirty="0" smtClean="0">
                <a:solidFill>
                  <a:schemeClr val="accent2">
                    <a:lumMod val="75000"/>
                  </a:schemeClr>
                </a:solidFill>
                <a:latin typeface="Tahoma"/>
                <a:cs typeface="Tahoma"/>
              </a:rPr>
              <a:t>GCL</a:t>
            </a:r>
            <a:r>
              <a:rPr lang="en-US" sz="1200" spc="-10" dirty="0" smtClean="0">
                <a:solidFill>
                  <a:srgbClr val="647378"/>
                </a:solidFill>
                <a:latin typeface="Tahoma"/>
                <a:cs typeface="Tahoma"/>
              </a:rPr>
              <a:t> </a:t>
            </a:r>
            <a:r>
              <a:rPr lang="en-US" sz="1200" spc="-10" dirty="0">
                <a:solidFill>
                  <a:srgbClr val="647378"/>
                </a:solidFill>
                <a:latin typeface="Tahoma"/>
                <a:cs typeface="Tahoma"/>
              </a:rPr>
              <a:t>is hydrated, it forms an impermeable barrier against liquids, water vapor and gases.</a:t>
            </a:r>
          </a:p>
          <a:p>
            <a:pPr algn="just" rtl="0"/>
            <a:r>
              <a:rPr lang="en-US" sz="1200" spc="-10" dirty="0" smtClean="0">
                <a:solidFill>
                  <a:srgbClr val="647378"/>
                </a:solidFill>
                <a:latin typeface="Tahoma"/>
                <a:cs typeface="Tahoma"/>
              </a:rPr>
              <a:t>geo-synthetic </a:t>
            </a:r>
            <a:r>
              <a:rPr lang="en-US" sz="1200" spc="-10" dirty="0">
                <a:solidFill>
                  <a:srgbClr val="647378"/>
                </a:solidFill>
                <a:latin typeface="Tahoma"/>
                <a:cs typeface="Tahoma"/>
              </a:rPr>
              <a:t>clay liners (</a:t>
            </a:r>
            <a:r>
              <a:rPr lang="en-US" sz="1200" b="1" spc="-10" dirty="0">
                <a:solidFill>
                  <a:schemeClr val="accent2">
                    <a:lumMod val="75000"/>
                  </a:schemeClr>
                </a:solidFill>
                <a:latin typeface="Tahoma"/>
                <a:cs typeface="Tahoma"/>
              </a:rPr>
              <a:t>GCL's</a:t>
            </a:r>
            <a:r>
              <a:rPr lang="en-US" sz="1200" spc="-10" dirty="0">
                <a:solidFill>
                  <a:srgbClr val="647378"/>
                </a:solidFill>
                <a:latin typeface="Tahoma"/>
                <a:cs typeface="Tahoma"/>
              </a:rPr>
              <a:t>) are very effective sealing liners for wide variety of environmental projects from </a:t>
            </a:r>
            <a:r>
              <a:rPr lang="en-US" sz="1200" spc="-10" dirty="0" smtClean="0">
                <a:solidFill>
                  <a:srgbClr val="647378"/>
                </a:solidFill>
                <a:latin typeface="Tahoma"/>
                <a:cs typeface="Tahoma"/>
              </a:rPr>
              <a:t>landfills </a:t>
            </a:r>
            <a:r>
              <a:rPr lang="en-US" sz="1200" spc="-10" dirty="0">
                <a:solidFill>
                  <a:srgbClr val="647378"/>
                </a:solidFill>
                <a:latin typeface="Tahoma"/>
                <a:cs typeface="Tahoma"/>
              </a:rPr>
              <a:t>to mining areas, lagoons and canals. </a:t>
            </a:r>
          </a:p>
          <a:p>
            <a:pPr algn="just" rtl="0"/>
            <a:r>
              <a:rPr lang="en-US" sz="1200" b="1" spc="-10" dirty="0" smtClean="0">
                <a:solidFill>
                  <a:schemeClr val="accent2">
                    <a:lumMod val="75000"/>
                  </a:schemeClr>
                </a:solidFill>
                <a:latin typeface="Tahoma"/>
                <a:cs typeface="Tahoma"/>
              </a:rPr>
              <a:t>GCL</a:t>
            </a:r>
            <a:r>
              <a:rPr lang="en-US" sz="1200" spc="-10" dirty="0" smtClean="0">
                <a:solidFill>
                  <a:srgbClr val="647378"/>
                </a:solidFill>
                <a:latin typeface="Tahoma"/>
                <a:cs typeface="Tahoma"/>
              </a:rPr>
              <a:t> is most </a:t>
            </a:r>
            <a:r>
              <a:rPr lang="en-US" sz="1200" spc="-10" dirty="0">
                <a:solidFill>
                  <a:srgbClr val="647378"/>
                </a:solidFill>
                <a:latin typeface="Tahoma"/>
                <a:cs typeface="Tahoma"/>
              </a:rPr>
              <a:t>economical and effective solution for all your specific </a:t>
            </a:r>
            <a:r>
              <a:rPr lang="en-US" sz="1200" spc="-10" dirty="0" smtClean="0">
                <a:solidFill>
                  <a:srgbClr val="647378"/>
                </a:solidFill>
                <a:latin typeface="Tahoma"/>
                <a:cs typeface="Tahoma"/>
              </a:rPr>
              <a:t>requirements.</a:t>
            </a:r>
            <a:endParaRPr lang="en-US" sz="1200" spc="-10" dirty="0">
              <a:solidFill>
                <a:srgbClr val="647378"/>
              </a:solidFill>
              <a:latin typeface="Tahoma"/>
              <a:cs typeface="Tahoma"/>
            </a:endParaRPr>
          </a:p>
        </p:txBody>
      </p:sp>
      <p:sp>
        <p:nvSpPr>
          <p:cNvPr id="31" name="Rectangle 30"/>
          <p:cNvSpPr/>
          <p:nvPr/>
        </p:nvSpPr>
        <p:spPr>
          <a:xfrm>
            <a:off x="1660994" y="1505272"/>
            <a:ext cx="3429000" cy="307777"/>
          </a:xfrm>
          <a:prstGeom prst="rect">
            <a:avLst/>
          </a:prstGeom>
        </p:spPr>
        <p:txBody>
          <a:bodyPr>
            <a:spAutoFit/>
          </a:bodyPr>
          <a:lstStyle/>
          <a:p>
            <a:pPr algn="ctr" rtl="0"/>
            <a:r>
              <a:rPr lang="en-US" sz="1400" b="1" spc="-10" dirty="0" smtClean="0">
                <a:solidFill>
                  <a:schemeClr val="accent2">
                    <a:lumMod val="75000"/>
                  </a:schemeClr>
                </a:solidFill>
                <a:latin typeface="Tahoma"/>
                <a:cs typeface="Tahoma"/>
              </a:rPr>
              <a:t>Waterproofing Systems</a:t>
            </a:r>
            <a:endParaRPr lang="en-US" sz="1400" b="1" spc="-10" dirty="0">
              <a:solidFill>
                <a:schemeClr val="accent2">
                  <a:lumMod val="75000"/>
                </a:schemeClr>
              </a:solidFill>
              <a:latin typeface="Tahoma"/>
              <a:cs typeface="Tahoma"/>
            </a:endParaRPr>
          </a:p>
        </p:txBody>
      </p:sp>
      <p:sp>
        <p:nvSpPr>
          <p:cNvPr id="32" name="Rectangle 31"/>
          <p:cNvSpPr/>
          <p:nvPr/>
        </p:nvSpPr>
        <p:spPr>
          <a:xfrm>
            <a:off x="2525073" y="4037506"/>
            <a:ext cx="1805687" cy="400110"/>
          </a:xfrm>
          <a:prstGeom prst="rect">
            <a:avLst/>
          </a:prstGeom>
        </p:spPr>
        <p:txBody>
          <a:bodyPr wrap="none">
            <a:spAutoFit/>
          </a:bodyPr>
          <a:lstStyle/>
          <a:p>
            <a:r>
              <a:rPr lang="en-US" sz="2000" b="1" dirty="0">
                <a:solidFill>
                  <a:srgbClr val="00B0F0"/>
                </a:solidFill>
              </a:rPr>
              <a:t>GEOSYNTHETIC</a:t>
            </a:r>
          </a:p>
        </p:txBody>
      </p:sp>
      <p:sp>
        <p:nvSpPr>
          <p:cNvPr id="33" name="TextBox 32"/>
          <p:cNvSpPr txBox="1"/>
          <p:nvPr/>
        </p:nvSpPr>
        <p:spPr>
          <a:xfrm>
            <a:off x="2665555" y="4334118"/>
            <a:ext cx="1555592" cy="363125"/>
          </a:xfrm>
          <a:prstGeom prst="rect">
            <a:avLst/>
          </a:prstGeom>
          <a:noFill/>
        </p:spPr>
        <p:txBody>
          <a:bodyPr wrap="none" lIns="83988" tIns="41994" rIns="83988" bIns="41994" rtlCol="0">
            <a:spAutoFit/>
          </a:bodyPr>
          <a:lstStyle/>
          <a:p>
            <a:r>
              <a:rPr lang="en-US" sz="1800" b="1" dirty="0">
                <a:solidFill>
                  <a:srgbClr val="00B0F0"/>
                </a:solidFill>
                <a:latin typeface="Arial Black" pitchFamily="34" charset="0"/>
              </a:rPr>
              <a:t>Clay Cover</a:t>
            </a:r>
          </a:p>
        </p:txBody>
      </p:sp>
      <p:pic>
        <p:nvPicPr>
          <p:cNvPr id="34" name="object 29"/>
          <p:cNvPicPr/>
          <p:nvPr/>
        </p:nvPicPr>
        <p:blipFill>
          <a:blip r:embed="rId3" cstate="print"/>
          <a:stretch>
            <a:fillRect/>
          </a:stretch>
        </p:blipFill>
        <p:spPr>
          <a:xfrm>
            <a:off x="1999802" y="2429168"/>
            <a:ext cx="2627879" cy="1608338"/>
          </a:xfrm>
          <a:prstGeom prst="rect">
            <a:avLst/>
          </a:prstGeom>
          <a:noFill/>
          <a:ln>
            <a:noFill/>
          </a:ln>
        </p:spPr>
      </p:pic>
      <p:pic>
        <p:nvPicPr>
          <p:cNvPr id="35" name="object 12"/>
          <p:cNvPicPr/>
          <p:nvPr/>
        </p:nvPicPr>
        <p:blipFill rotWithShape="1">
          <a:blip r:embed="rId4" cstate="print"/>
          <a:srcRect t="26582"/>
          <a:stretch/>
        </p:blipFill>
        <p:spPr>
          <a:xfrm>
            <a:off x="228259" y="2429994"/>
            <a:ext cx="1573273" cy="1607512"/>
          </a:xfrm>
          <a:prstGeom prst="homePlate">
            <a:avLst/>
          </a:prstGeom>
          <a:noFill/>
          <a:ln>
            <a:noFill/>
          </a:ln>
        </p:spPr>
      </p:pic>
      <p:sp>
        <p:nvSpPr>
          <p:cNvPr id="36" name="Rectangle 35"/>
          <p:cNvSpPr/>
          <p:nvPr/>
        </p:nvSpPr>
        <p:spPr>
          <a:xfrm>
            <a:off x="3717032" y="4860032"/>
            <a:ext cx="2880320" cy="1938992"/>
          </a:xfrm>
          <a:prstGeom prst="rect">
            <a:avLst/>
          </a:prstGeom>
        </p:spPr>
        <p:txBody>
          <a:bodyPr wrap="square">
            <a:spAutoFit/>
          </a:bodyPr>
          <a:lstStyle/>
          <a:p>
            <a:pPr algn="just" rtl="0"/>
            <a:r>
              <a:rPr lang="en-US" sz="1200" b="1" spc="-10" dirty="0">
                <a:solidFill>
                  <a:schemeClr val="accent2">
                    <a:lumMod val="75000"/>
                  </a:schemeClr>
                </a:solidFill>
                <a:latin typeface="Tahoma"/>
                <a:cs typeface="Tahoma"/>
              </a:rPr>
              <a:t>GCL</a:t>
            </a:r>
            <a:r>
              <a:rPr lang="en-US" sz="1200" spc="-10" dirty="0">
                <a:solidFill>
                  <a:srgbClr val="647378"/>
                </a:solidFill>
                <a:latin typeface="Tahoma"/>
                <a:cs typeface="Tahoma"/>
              </a:rPr>
              <a:t> is remarkably higher hydraulic performance when compared to a meter of conventional compacted clay liner or other waterproofing systems. In addition to superior hydraulic performance, </a:t>
            </a:r>
            <a:r>
              <a:rPr lang="en-US" sz="1200" b="1" spc="-10" dirty="0">
                <a:solidFill>
                  <a:schemeClr val="accent2">
                    <a:lumMod val="75000"/>
                  </a:schemeClr>
                </a:solidFill>
                <a:latin typeface="Tahoma"/>
                <a:cs typeface="Tahoma"/>
              </a:rPr>
              <a:t>GCL</a:t>
            </a:r>
            <a:r>
              <a:rPr lang="en-US" sz="1200" spc="-10" dirty="0">
                <a:solidFill>
                  <a:srgbClr val="647378"/>
                </a:solidFill>
                <a:latin typeface="Tahoma"/>
                <a:cs typeface="Tahoma"/>
              </a:rPr>
              <a:t> effectively overcomes the technical difficulties confronted during installation in compacted clay applications and provides a cost effective solution.</a:t>
            </a:r>
          </a:p>
        </p:txBody>
      </p:sp>
      <p:pic>
        <p:nvPicPr>
          <p:cNvPr id="37" name="object 46"/>
          <p:cNvPicPr/>
          <p:nvPr/>
        </p:nvPicPr>
        <p:blipFill rotWithShape="1">
          <a:blip r:embed="rId5" cstate="print"/>
          <a:srcRect t="28420"/>
          <a:stretch/>
        </p:blipFill>
        <p:spPr>
          <a:xfrm flipH="1">
            <a:off x="4856032" y="2429168"/>
            <a:ext cx="1767567" cy="1603940"/>
          </a:xfrm>
          <a:prstGeom prst="homePlate">
            <a:avLst/>
          </a:prstGeom>
          <a:noFill/>
          <a:ln>
            <a:noFill/>
          </a:ln>
        </p:spPr>
      </p:pic>
      <p:sp>
        <p:nvSpPr>
          <p:cNvPr id="23" name="Rectangle 22"/>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13</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081478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eft Arrow Callout 38"/>
          <p:cNvSpPr/>
          <p:nvPr/>
        </p:nvSpPr>
        <p:spPr>
          <a:xfrm>
            <a:off x="2743892" y="6444208"/>
            <a:ext cx="3382934" cy="1567881"/>
          </a:xfrm>
          <a:prstGeom prst="leftArrowCallou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9" name="Rectangle 28"/>
          <p:cNvSpPr/>
          <p:nvPr/>
        </p:nvSpPr>
        <p:spPr>
          <a:xfrm>
            <a:off x="320798" y="1878651"/>
            <a:ext cx="6523173" cy="646331"/>
          </a:xfrm>
          <a:prstGeom prst="rect">
            <a:avLst/>
          </a:prstGeom>
        </p:spPr>
        <p:txBody>
          <a:bodyPr wrap="square">
            <a:spAutoFit/>
          </a:bodyPr>
          <a:lstStyle/>
          <a:p>
            <a:pPr algn="l" rtl="0" fontAlgn="base"/>
            <a:endParaRPr lang="en-US" sz="1200" spc="-10" dirty="0" smtClean="0">
              <a:solidFill>
                <a:srgbClr val="647378"/>
              </a:solidFill>
              <a:latin typeface="Tahoma"/>
              <a:cs typeface="Tahoma"/>
            </a:endParaRPr>
          </a:p>
          <a:p>
            <a:pPr algn="l" rtl="0" fontAlgn="base"/>
            <a:r>
              <a:rPr lang="en-US" sz="1200" b="1" spc="-10" dirty="0">
                <a:solidFill>
                  <a:srgbClr val="8F784B"/>
                </a:solidFill>
                <a:latin typeface="Tahoma"/>
                <a:cs typeface="Tahoma"/>
              </a:rPr>
              <a:t>ERAM</a:t>
            </a:r>
            <a:r>
              <a:rPr lang="en-US" sz="1200" spc="-10" dirty="0" smtClean="0">
                <a:solidFill>
                  <a:srgbClr val="647378"/>
                </a:solidFill>
                <a:latin typeface="Tahoma"/>
                <a:cs typeface="Tahoma"/>
              </a:rPr>
              <a:t> </a:t>
            </a:r>
            <a:r>
              <a:rPr lang="en-US" sz="1200" spc="-10" dirty="0">
                <a:solidFill>
                  <a:srgbClr val="647378"/>
                </a:solidFill>
                <a:latin typeface="Tahoma"/>
                <a:cs typeface="Tahoma"/>
              </a:rPr>
              <a:t>teams have a premium experience in all types of repairing and coating systems.</a:t>
            </a:r>
            <a:br>
              <a:rPr lang="en-US" sz="1200" spc="-10" dirty="0">
                <a:solidFill>
                  <a:srgbClr val="647378"/>
                </a:solidFill>
                <a:latin typeface="Tahoma"/>
                <a:cs typeface="Tahoma"/>
              </a:rPr>
            </a:br>
            <a:endParaRPr lang="en-US" sz="1200" spc="-10" dirty="0">
              <a:solidFill>
                <a:srgbClr val="647378"/>
              </a:solidFill>
              <a:latin typeface="Tahoma"/>
              <a:cs typeface="Tahoma"/>
            </a:endParaRPr>
          </a:p>
        </p:txBody>
      </p:sp>
      <p:sp>
        <p:nvSpPr>
          <p:cNvPr id="30" name="Rectangle 29"/>
          <p:cNvSpPr/>
          <p:nvPr/>
        </p:nvSpPr>
        <p:spPr>
          <a:xfrm>
            <a:off x="1867884" y="1358055"/>
            <a:ext cx="3429000" cy="523220"/>
          </a:xfrm>
          <a:prstGeom prst="rect">
            <a:avLst/>
          </a:prstGeom>
        </p:spPr>
        <p:txBody>
          <a:bodyPr>
            <a:spAutoFit/>
          </a:bodyPr>
          <a:lstStyle/>
          <a:p>
            <a:pPr algn="ctr" rtl="0"/>
            <a:r>
              <a:rPr lang="en-US" sz="1400" b="1" spc="-10" dirty="0" smtClean="0">
                <a:solidFill>
                  <a:schemeClr val="accent2">
                    <a:lumMod val="75000"/>
                  </a:schemeClr>
                </a:solidFill>
                <a:latin typeface="Tahoma"/>
                <a:cs typeface="Tahoma"/>
              </a:rPr>
              <a:t>Concrete Preparation and Coating Systems</a:t>
            </a:r>
            <a:endParaRPr lang="en-US" sz="1400" b="1" spc="-10" dirty="0">
              <a:solidFill>
                <a:schemeClr val="accent2">
                  <a:lumMod val="75000"/>
                </a:schemeClr>
              </a:solidFill>
              <a:latin typeface="Tahoma"/>
              <a:cs typeface="Tahoma"/>
            </a:endParaRPr>
          </a:p>
        </p:txBody>
      </p:sp>
      <p:sp>
        <p:nvSpPr>
          <p:cNvPr id="31" name="Rectangle 30"/>
          <p:cNvSpPr/>
          <p:nvPr/>
        </p:nvSpPr>
        <p:spPr>
          <a:xfrm>
            <a:off x="404346" y="2729624"/>
            <a:ext cx="3308174" cy="1384995"/>
          </a:xfrm>
          <a:prstGeom prst="rect">
            <a:avLst/>
          </a:prstGeom>
        </p:spPr>
        <p:txBody>
          <a:bodyPr wrap="square">
            <a:spAutoFit/>
          </a:bodyPr>
          <a:lstStyle/>
          <a:p>
            <a:pPr algn="l" rtl="0"/>
            <a:r>
              <a:rPr lang="en-US" sz="1200" spc="-10" dirty="0">
                <a:solidFill>
                  <a:srgbClr val="647378"/>
                </a:solidFill>
                <a:latin typeface="Tahoma"/>
                <a:cs typeface="Tahoma"/>
              </a:rPr>
              <a:t>1- All types of Epoxy and Vinyl Coating</a:t>
            </a:r>
            <a:r>
              <a:rPr lang="en-US" sz="1200" spc="-10" dirty="0" smtClean="0">
                <a:solidFill>
                  <a:srgbClr val="647378"/>
                </a:solidFill>
                <a:latin typeface="Tahoma"/>
                <a:cs typeface="Tahoma"/>
              </a:rPr>
              <a:t>.</a:t>
            </a:r>
          </a:p>
          <a:p>
            <a:pPr algn="l" rtl="0"/>
            <a:r>
              <a:rPr lang="en-US" sz="1200" spc="-10" dirty="0" smtClean="0">
                <a:solidFill>
                  <a:srgbClr val="647378"/>
                </a:solidFill>
                <a:latin typeface="Tahoma"/>
                <a:cs typeface="Tahoma"/>
              </a:rPr>
              <a:t>2- </a:t>
            </a:r>
            <a:r>
              <a:rPr lang="en-US" sz="1200" spc="-10" dirty="0">
                <a:solidFill>
                  <a:srgbClr val="647378"/>
                </a:solidFill>
                <a:latin typeface="Tahoma"/>
                <a:cs typeface="Tahoma"/>
              </a:rPr>
              <a:t>Repair work for all construction types.</a:t>
            </a:r>
            <a:br>
              <a:rPr lang="en-US" sz="1200" spc="-10" dirty="0">
                <a:solidFill>
                  <a:srgbClr val="647378"/>
                </a:solidFill>
                <a:latin typeface="Tahoma"/>
                <a:cs typeface="Tahoma"/>
              </a:rPr>
            </a:br>
            <a:r>
              <a:rPr lang="en-US" sz="1200" spc="-10" dirty="0">
                <a:solidFill>
                  <a:srgbClr val="647378"/>
                </a:solidFill>
                <a:latin typeface="Tahoma"/>
                <a:cs typeface="Tahoma"/>
              </a:rPr>
              <a:t>3- Decorative Coating system.</a:t>
            </a:r>
            <a:br>
              <a:rPr lang="en-US" sz="1200" spc="-10" dirty="0">
                <a:solidFill>
                  <a:srgbClr val="647378"/>
                </a:solidFill>
                <a:latin typeface="Tahoma"/>
                <a:cs typeface="Tahoma"/>
              </a:rPr>
            </a:br>
            <a:r>
              <a:rPr lang="en-US" sz="1200" spc="-10" dirty="0">
                <a:solidFill>
                  <a:srgbClr val="647378"/>
                </a:solidFill>
                <a:latin typeface="Tahoma"/>
                <a:cs typeface="Tahoma"/>
              </a:rPr>
              <a:t>4- Hospitals Anti – </a:t>
            </a:r>
            <a:r>
              <a:rPr lang="en-US" sz="1200" spc="-10" dirty="0" smtClean="0">
                <a:solidFill>
                  <a:srgbClr val="647378"/>
                </a:solidFill>
                <a:latin typeface="Tahoma"/>
                <a:cs typeface="Tahoma"/>
              </a:rPr>
              <a:t>Bacteria &amp; Anti-Static </a:t>
            </a:r>
            <a:r>
              <a:rPr lang="en-US" sz="1200" spc="-10" dirty="0">
                <a:solidFill>
                  <a:srgbClr val="647378"/>
                </a:solidFill>
                <a:latin typeface="Tahoma"/>
                <a:cs typeface="Tahoma"/>
              </a:rPr>
              <a:t>Coating systems.</a:t>
            </a:r>
            <a:br>
              <a:rPr lang="en-US" sz="1200" spc="-10" dirty="0">
                <a:solidFill>
                  <a:srgbClr val="647378"/>
                </a:solidFill>
                <a:latin typeface="Tahoma"/>
                <a:cs typeface="Tahoma"/>
              </a:rPr>
            </a:br>
            <a:r>
              <a:rPr lang="en-US" sz="1200" spc="-10" dirty="0">
                <a:solidFill>
                  <a:srgbClr val="647378"/>
                </a:solidFill>
                <a:latin typeface="Tahoma"/>
                <a:cs typeface="Tahoma"/>
              </a:rPr>
              <a:t>5- Construction Injection Works.</a:t>
            </a:r>
            <a:br>
              <a:rPr lang="en-US" sz="1200" spc="-10" dirty="0">
                <a:solidFill>
                  <a:srgbClr val="647378"/>
                </a:solidFill>
                <a:latin typeface="Tahoma"/>
                <a:cs typeface="Tahoma"/>
              </a:rPr>
            </a:br>
            <a:r>
              <a:rPr lang="en-US" sz="1200" spc="-10" dirty="0">
                <a:solidFill>
                  <a:srgbClr val="647378"/>
                </a:solidFill>
                <a:latin typeface="Tahoma"/>
                <a:cs typeface="Tahoma"/>
              </a:rPr>
              <a:t>6- Polished Concrete System ( KLINDEX</a:t>
            </a:r>
            <a:r>
              <a:rPr lang="en-US" sz="1200" spc="-10" dirty="0" smtClean="0">
                <a:solidFill>
                  <a:srgbClr val="647378"/>
                </a:solidFill>
                <a:latin typeface="Tahoma"/>
                <a:cs typeface="Tahoma"/>
              </a:rPr>
              <a:t>).</a:t>
            </a:r>
          </a:p>
        </p:txBody>
      </p:sp>
      <p:sp>
        <p:nvSpPr>
          <p:cNvPr id="32" name="Rectangle 31"/>
          <p:cNvSpPr/>
          <p:nvPr/>
        </p:nvSpPr>
        <p:spPr>
          <a:xfrm>
            <a:off x="404345" y="4687886"/>
            <a:ext cx="3308175" cy="1384995"/>
          </a:xfrm>
          <a:prstGeom prst="rect">
            <a:avLst/>
          </a:prstGeom>
        </p:spPr>
        <p:txBody>
          <a:bodyPr wrap="square">
            <a:spAutoFit/>
          </a:bodyPr>
          <a:lstStyle/>
          <a:p>
            <a:pPr algn="l" rtl="0" fontAlgn="base"/>
            <a:endParaRPr lang="en-US" sz="1200" spc="-10" dirty="0" smtClean="0">
              <a:solidFill>
                <a:srgbClr val="647378"/>
              </a:solidFill>
              <a:latin typeface="Tahoma"/>
              <a:cs typeface="Tahoma"/>
            </a:endParaRPr>
          </a:p>
          <a:p>
            <a:pPr marL="171450" indent="-171450" algn="l" rtl="0" fontAlgn="base">
              <a:buFont typeface="Wingdings" pitchFamily="2" charset="2"/>
              <a:buChar char="§"/>
            </a:pPr>
            <a:r>
              <a:rPr lang="en-US" sz="1200" spc="-10" dirty="0">
                <a:solidFill>
                  <a:srgbClr val="647378"/>
                </a:solidFill>
                <a:latin typeface="Tahoma"/>
                <a:cs typeface="Tahoma"/>
              </a:rPr>
              <a:t>1- All types of concrete structures.</a:t>
            </a:r>
          </a:p>
          <a:p>
            <a:pPr marL="171450" indent="-171450" algn="l" rtl="0" fontAlgn="base">
              <a:buFont typeface="Wingdings" pitchFamily="2" charset="2"/>
              <a:buChar char="§"/>
            </a:pPr>
            <a:r>
              <a:rPr lang="en-US" sz="1200" spc="-10" dirty="0">
                <a:solidFill>
                  <a:srgbClr val="647378"/>
                </a:solidFill>
                <a:latin typeface="Tahoma"/>
                <a:cs typeface="Tahoma"/>
              </a:rPr>
              <a:t>2- Water tanks cracked structures.</a:t>
            </a:r>
          </a:p>
          <a:p>
            <a:pPr marL="171450" indent="-171450" algn="l" rtl="0" fontAlgn="base">
              <a:buFont typeface="Wingdings" pitchFamily="2" charset="2"/>
              <a:buChar char="§"/>
            </a:pPr>
            <a:r>
              <a:rPr lang="en-US" sz="1200" spc="-10" dirty="0">
                <a:solidFill>
                  <a:srgbClr val="647378"/>
                </a:solidFill>
                <a:latin typeface="Tahoma"/>
                <a:cs typeface="Tahoma"/>
              </a:rPr>
              <a:t>3- Hospitals and industrial areas.</a:t>
            </a:r>
          </a:p>
          <a:p>
            <a:pPr marL="171450" indent="-171450" algn="l" rtl="0" fontAlgn="base">
              <a:buFont typeface="Wingdings" pitchFamily="2" charset="2"/>
              <a:buChar char="§"/>
            </a:pPr>
            <a:r>
              <a:rPr lang="en-US" sz="1200" spc="-10" dirty="0">
                <a:solidFill>
                  <a:srgbClr val="647378"/>
                </a:solidFill>
                <a:latin typeface="Tahoma"/>
                <a:cs typeface="Tahoma"/>
              </a:rPr>
              <a:t>4- Run way repair and joint sealant of rigid pavement.</a:t>
            </a:r>
            <a:br>
              <a:rPr lang="en-US" sz="1200" spc="-10" dirty="0">
                <a:solidFill>
                  <a:srgbClr val="647378"/>
                </a:solidFill>
                <a:latin typeface="Tahoma"/>
                <a:cs typeface="Tahoma"/>
              </a:rPr>
            </a:br>
            <a:endParaRPr lang="en-US" sz="1200" spc="-10" dirty="0">
              <a:solidFill>
                <a:srgbClr val="647378"/>
              </a:solidFill>
              <a:latin typeface="Tahoma"/>
              <a:cs typeface="Tahoma"/>
            </a:endParaRPr>
          </a:p>
        </p:txBody>
      </p:sp>
      <p:pic>
        <p:nvPicPr>
          <p:cNvPr id="33" name="Picture 2" descr="E:\2 elite engneers\1\2020\EEC website\4 Projects\Flooring Systems\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308" y="6444208"/>
            <a:ext cx="2225584" cy="16691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E:\2 elite engneers\1\2020\EEC website\4 Projects\Flooring Systems\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241" y="2729624"/>
            <a:ext cx="2225584" cy="16691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2 elite engneers\1\2020\EEC website\4 Projects\Hospital Flooring Wall Coating\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241" y="4576439"/>
            <a:ext cx="2225585" cy="16691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83683" y="2421847"/>
            <a:ext cx="2086545" cy="307777"/>
          </a:xfrm>
          <a:prstGeom prst="rect">
            <a:avLst/>
          </a:prstGeom>
        </p:spPr>
        <p:txBody>
          <a:bodyPr wrap="square">
            <a:spAutoFit/>
          </a:bodyPr>
          <a:lstStyle/>
          <a:p>
            <a:pPr algn="ctr" rtl="0"/>
            <a:r>
              <a:rPr lang="en-US" sz="1400" b="1" spc="-10" dirty="0" smtClean="0">
                <a:solidFill>
                  <a:schemeClr val="accent2">
                    <a:lumMod val="75000"/>
                  </a:schemeClr>
                </a:solidFill>
                <a:latin typeface="Tahoma"/>
                <a:cs typeface="Tahoma"/>
              </a:rPr>
              <a:t>Type of Applications</a:t>
            </a:r>
            <a:endParaRPr lang="en-US" sz="1400" b="1" spc="-10" dirty="0">
              <a:solidFill>
                <a:schemeClr val="accent2">
                  <a:lumMod val="75000"/>
                </a:schemeClr>
              </a:solidFill>
              <a:latin typeface="Tahoma"/>
              <a:cs typeface="Tahoma"/>
            </a:endParaRPr>
          </a:p>
        </p:txBody>
      </p:sp>
      <p:sp>
        <p:nvSpPr>
          <p:cNvPr id="37" name="Rectangle 36"/>
          <p:cNvSpPr/>
          <p:nvPr/>
        </p:nvSpPr>
        <p:spPr>
          <a:xfrm>
            <a:off x="587828" y="4552255"/>
            <a:ext cx="2086545" cy="307777"/>
          </a:xfrm>
          <a:prstGeom prst="rect">
            <a:avLst/>
          </a:prstGeom>
        </p:spPr>
        <p:txBody>
          <a:bodyPr wrap="square">
            <a:spAutoFit/>
          </a:bodyPr>
          <a:lstStyle/>
          <a:p>
            <a:pPr algn="ctr" rtl="0"/>
            <a:r>
              <a:rPr lang="en-US" sz="1400" b="1" spc="-10" dirty="0" smtClean="0">
                <a:solidFill>
                  <a:schemeClr val="accent2">
                    <a:lumMod val="75000"/>
                  </a:schemeClr>
                </a:solidFill>
                <a:latin typeface="Tahoma"/>
                <a:cs typeface="Tahoma"/>
              </a:rPr>
              <a:t>Field of Applications</a:t>
            </a:r>
            <a:endParaRPr lang="en-US" sz="1400" b="1" spc="-10" dirty="0">
              <a:solidFill>
                <a:schemeClr val="accent2">
                  <a:lumMod val="75000"/>
                </a:schemeClr>
              </a:solidFill>
              <a:latin typeface="Tahoma"/>
              <a:cs typeface="Tahoma"/>
            </a:endParaRPr>
          </a:p>
        </p:txBody>
      </p:sp>
      <p:sp>
        <p:nvSpPr>
          <p:cNvPr id="38" name="Rectangle 37"/>
          <p:cNvSpPr/>
          <p:nvPr/>
        </p:nvSpPr>
        <p:spPr>
          <a:xfrm>
            <a:off x="3901241" y="6643372"/>
            <a:ext cx="2225585" cy="1200329"/>
          </a:xfrm>
          <a:prstGeom prst="rect">
            <a:avLst/>
          </a:prstGeom>
        </p:spPr>
        <p:txBody>
          <a:bodyPr wrap="square">
            <a:spAutoFit/>
          </a:bodyPr>
          <a:lstStyle/>
          <a:p>
            <a:pPr algn="l" rtl="0"/>
            <a:r>
              <a:rPr lang="en-US" sz="1400" b="1" spc="-10" dirty="0">
                <a:solidFill>
                  <a:srgbClr val="8F784B"/>
                </a:solidFill>
                <a:latin typeface="Tahoma"/>
                <a:cs typeface="Tahoma"/>
              </a:rPr>
              <a:t>ERAM </a:t>
            </a:r>
            <a:r>
              <a:rPr lang="en-US" sz="1400" b="1" spc="-10" dirty="0" smtClean="0">
                <a:solidFill>
                  <a:schemeClr val="accent2">
                    <a:lumMod val="75000"/>
                  </a:schemeClr>
                </a:solidFill>
                <a:latin typeface="Tahoma"/>
                <a:cs typeface="Tahoma"/>
              </a:rPr>
              <a:t>owns </a:t>
            </a:r>
            <a:r>
              <a:rPr lang="en-US" sz="1400" b="1" spc="-10" dirty="0">
                <a:solidFill>
                  <a:schemeClr val="accent2">
                    <a:lumMod val="75000"/>
                  </a:schemeClr>
                </a:solidFill>
                <a:latin typeface="Tahoma"/>
                <a:cs typeface="Tahoma"/>
              </a:rPr>
              <a:t>a set of equipment and </a:t>
            </a:r>
            <a:r>
              <a:rPr lang="en-US" sz="1400" b="1" spc="-10" dirty="0" smtClean="0">
                <a:solidFill>
                  <a:schemeClr val="accent2">
                    <a:lumMod val="75000"/>
                  </a:schemeClr>
                </a:solidFill>
                <a:latin typeface="Tahoma"/>
                <a:cs typeface="Tahoma"/>
              </a:rPr>
              <a:t>tools required to implement the all types of </a:t>
            </a:r>
          </a:p>
          <a:p>
            <a:pPr algn="l" rtl="0"/>
            <a:r>
              <a:rPr lang="en-US" sz="1400" b="1" spc="-10" dirty="0" smtClean="0">
                <a:solidFill>
                  <a:schemeClr val="accent2">
                    <a:lumMod val="75000"/>
                  </a:schemeClr>
                </a:solidFill>
                <a:latin typeface="Tahoma"/>
                <a:cs typeface="Tahoma"/>
              </a:rPr>
              <a:t> flooring systems</a:t>
            </a:r>
            <a:endParaRPr lang="en-US" sz="1400" b="1" spc="-10" dirty="0">
              <a:solidFill>
                <a:schemeClr val="accent2">
                  <a:lumMod val="75000"/>
                </a:schemeClr>
              </a:solidFill>
              <a:latin typeface="Tahoma"/>
              <a:cs typeface="Tahoma"/>
            </a:endParaRPr>
          </a:p>
        </p:txBody>
      </p:sp>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5" name="Rectangle 24"/>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14</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813686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3" name="Rectangle 62"/>
          <p:cNvSpPr/>
          <p:nvPr/>
        </p:nvSpPr>
        <p:spPr>
          <a:xfrm>
            <a:off x="1999802" y="1043607"/>
            <a:ext cx="2856230"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sp>
        <p:nvSpPr>
          <p:cNvPr id="3" name="Rectangle 2"/>
          <p:cNvSpPr/>
          <p:nvPr/>
        </p:nvSpPr>
        <p:spPr>
          <a:xfrm>
            <a:off x="606939" y="2327138"/>
            <a:ext cx="3112107" cy="1754326"/>
          </a:xfrm>
          <a:prstGeom prst="rect">
            <a:avLst/>
          </a:prstGeom>
        </p:spPr>
        <p:txBody>
          <a:bodyPr wrap="square">
            <a:spAutoFit/>
          </a:bodyPr>
          <a:lstStyle/>
          <a:p>
            <a:pPr algn="l" rtl="0" fontAlgn="base"/>
            <a:r>
              <a:rPr lang="en-US" sz="1200" b="1" spc="-10" dirty="0" smtClean="0">
                <a:solidFill>
                  <a:srgbClr val="8F784B"/>
                </a:solidFill>
                <a:latin typeface="Tahoma"/>
                <a:cs typeface="Tahoma"/>
              </a:rPr>
              <a:t>ERAM</a:t>
            </a:r>
            <a:r>
              <a:rPr lang="en-US" sz="1200" b="1" spc="-10" dirty="0" smtClean="0">
                <a:solidFill>
                  <a:schemeClr val="accent2">
                    <a:lumMod val="75000"/>
                  </a:schemeClr>
                </a:solidFill>
                <a:latin typeface="Tahoma"/>
                <a:cs typeface="Tahoma"/>
              </a:rPr>
              <a:t> - </a:t>
            </a:r>
            <a:r>
              <a:rPr lang="en-US" sz="1200" spc="-10" dirty="0" smtClean="0">
                <a:solidFill>
                  <a:srgbClr val="647378"/>
                </a:solidFill>
                <a:latin typeface="Tahoma"/>
                <a:cs typeface="Tahoma"/>
              </a:rPr>
              <a:t> </a:t>
            </a:r>
            <a:r>
              <a:rPr lang="en-US" sz="1200" spc="-10" dirty="0">
                <a:solidFill>
                  <a:srgbClr val="647378"/>
                </a:solidFill>
                <a:latin typeface="Tahoma"/>
                <a:cs typeface="Tahoma"/>
              </a:rPr>
              <a:t>We rehabilitate all types of structural elements of ceiling, slabs, bridges, columns and </a:t>
            </a:r>
            <a:r>
              <a:rPr lang="en-US" sz="1200" spc="-10" dirty="0" smtClean="0">
                <a:solidFill>
                  <a:srgbClr val="647378"/>
                </a:solidFill>
                <a:latin typeface="Tahoma"/>
                <a:cs typeface="Tahoma"/>
              </a:rPr>
              <a:t>bases etc</a:t>
            </a:r>
            <a:r>
              <a:rPr lang="en-US" sz="1200" spc="-10" dirty="0">
                <a:solidFill>
                  <a:srgbClr val="647378"/>
                </a:solidFill>
                <a:latin typeface="Tahoma"/>
                <a:cs typeface="Tahoma"/>
              </a:rPr>
              <a:t>. that were damaged by leaks and environmental problems caused by cracks and subsidence in building foundations and other reoccurring problems consolidating with the latest equipment such as (carbon </a:t>
            </a:r>
            <a:r>
              <a:rPr lang="en-US" sz="1200" spc="-10" dirty="0" smtClean="0">
                <a:solidFill>
                  <a:srgbClr val="647378"/>
                </a:solidFill>
                <a:latin typeface="Tahoma"/>
                <a:cs typeface="Tahoma"/>
              </a:rPr>
              <a:t>­Fiber Technics).</a:t>
            </a:r>
            <a:endParaRPr lang="en-US" sz="1200" spc="-10" dirty="0">
              <a:solidFill>
                <a:srgbClr val="647378"/>
              </a:solidFill>
              <a:latin typeface="Tahoma"/>
              <a:cs typeface="Tahoma"/>
            </a:endParaRPr>
          </a:p>
        </p:txBody>
      </p:sp>
      <p:sp>
        <p:nvSpPr>
          <p:cNvPr id="21" name="Rectangle 20"/>
          <p:cNvSpPr/>
          <p:nvPr/>
        </p:nvSpPr>
        <p:spPr>
          <a:xfrm>
            <a:off x="946581" y="1504098"/>
            <a:ext cx="5008366" cy="369332"/>
          </a:xfrm>
          <a:prstGeom prst="rect">
            <a:avLst/>
          </a:prstGeom>
        </p:spPr>
        <p:txBody>
          <a:bodyPr wrap="square">
            <a:spAutoFit/>
          </a:bodyPr>
          <a:lstStyle/>
          <a:p>
            <a:pPr algn="ctr" rtl="0"/>
            <a:r>
              <a:rPr lang="en-US" b="1" spc="-10" dirty="0">
                <a:solidFill>
                  <a:schemeClr val="bg2">
                    <a:lumMod val="75000"/>
                  </a:schemeClr>
                </a:solidFill>
                <a:latin typeface="Tahoma"/>
                <a:cs typeface="Tahoma"/>
              </a:rPr>
              <a:t>Rehabilitation and Concrete Repair</a:t>
            </a:r>
          </a:p>
        </p:txBody>
      </p:sp>
      <p:pic>
        <p:nvPicPr>
          <p:cNvPr id="4099" name="Picture 3" descr="E:\2 elite engneers\1\2020\EEC website\4 Projects\Concrete Works\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7885" y="6439726"/>
            <a:ext cx="2205615" cy="1654212"/>
          </a:xfrm>
          <a:prstGeom prst="hexagon">
            <a:avLst/>
          </a:prstGeom>
          <a:noFill/>
          <a:extLst>
            <a:ext uri="{909E8E84-426E-40DD-AFC4-6F175D3DCCD1}">
              <a14:hiddenFill xmlns:a14="http://schemas.microsoft.com/office/drawing/2010/main">
                <a:solidFill>
                  <a:srgbClr val="FFFFFF"/>
                </a:solidFill>
              </a14:hiddenFill>
            </a:ext>
          </a:extLst>
        </p:spPr>
      </p:pic>
      <p:pic>
        <p:nvPicPr>
          <p:cNvPr id="4100" name="Picture 4" descr="E:\2 elite engneers\1\2020\EEC website\4 Projects\Concrete Works\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98" y="4444735"/>
            <a:ext cx="2190208" cy="1758270"/>
          </a:xfrm>
          <a:prstGeom prst="hexagon">
            <a:avLst/>
          </a:prstGeom>
          <a:noFill/>
          <a:extLst>
            <a:ext uri="{909E8E84-426E-40DD-AFC4-6F175D3DCCD1}">
              <a14:hiddenFill xmlns:a14="http://schemas.microsoft.com/office/drawing/2010/main">
                <a:solidFill>
                  <a:srgbClr val="FFFFFF"/>
                </a:solidFill>
              </a14:hiddenFill>
            </a:ext>
          </a:extLst>
        </p:spPr>
      </p:pic>
      <p:pic>
        <p:nvPicPr>
          <p:cNvPr id="4102" name="Picture 6" descr="C:\Users\HP\Pictures\max 2019\7\IMG_29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8072" y="3644484"/>
            <a:ext cx="3335919" cy="2501939"/>
          </a:xfrm>
          <a:prstGeom prst="hexagon">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3" name="Rectangle 22"/>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15</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636193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9" name="Rectangle 28"/>
          <p:cNvSpPr/>
          <p:nvPr/>
        </p:nvSpPr>
        <p:spPr>
          <a:xfrm>
            <a:off x="169243" y="2313153"/>
            <a:ext cx="7387328" cy="338554"/>
          </a:xfrm>
          <a:prstGeom prst="rect">
            <a:avLst/>
          </a:prstGeom>
        </p:spPr>
        <p:txBody>
          <a:bodyPr wrap="square">
            <a:spAutoFit/>
          </a:bodyPr>
          <a:lstStyle/>
          <a:p>
            <a:pPr algn="l" rtl="0" fontAlgn="base"/>
            <a:r>
              <a:rPr lang="en-US" sz="1200" spc="-10" dirty="0" smtClean="0">
                <a:solidFill>
                  <a:srgbClr val="647378"/>
                </a:solidFill>
                <a:latin typeface="Tahoma"/>
                <a:cs typeface="Tahoma"/>
              </a:rPr>
              <a:t> </a:t>
            </a:r>
            <a:r>
              <a:rPr lang="en-US" sz="1600" b="1" spc="-10" dirty="0">
                <a:solidFill>
                  <a:schemeClr val="accent2">
                    <a:lumMod val="75000"/>
                  </a:schemeClr>
                </a:solidFill>
                <a:latin typeface="Tahoma"/>
                <a:cs typeface="Tahoma"/>
              </a:rPr>
              <a:t>FRP</a:t>
            </a:r>
            <a:r>
              <a:rPr lang="en-US" sz="1200" spc="-10" dirty="0">
                <a:solidFill>
                  <a:srgbClr val="647378"/>
                </a:solidFill>
                <a:latin typeface="Tahoma"/>
                <a:cs typeface="Tahoma"/>
              </a:rPr>
              <a:t> </a:t>
            </a:r>
            <a:r>
              <a:rPr lang="en-US" sz="1200" spc="-10" dirty="0" smtClean="0">
                <a:solidFill>
                  <a:srgbClr val="647378"/>
                </a:solidFill>
                <a:latin typeface="Tahoma"/>
                <a:cs typeface="Tahoma"/>
              </a:rPr>
              <a:t> </a:t>
            </a:r>
            <a:r>
              <a:rPr lang="en-US" sz="1200" spc="-10" dirty="0">
                <a:solidFill>
                  <a:srgbClr val="647378"/>
                </a:solidFill>
                <a:latin typeface="Tahoma"/>
                <a:cs typeface="Tahoma"/>
              </a:rPr>
              <a:t>repair is a very effective method for retrofitting and strengthening structures.</a:t>
            </a:r>
          </a:p>
        </p:txBody>
      </p:sp>
      <p:sp>
        <p:nvSpPr>
          <p:cNvPr id="30" name="Rectangle 29"/>
          <p:cNvSpPr/>
          <p:nvPr/>
        </p:nvSpPr>
        <p:spPr>
          <a:xfrm>
            <a:off x="1660994" y="1505272"/>
            <a:ext cx="3429000" cy="523220"/>
          </a:xfrm>
          <a:prstGeom prst="rect">
            <a:avLst/>
          </a:prstGeom>
        </p:spPr>
        <p:txBody>
          <a:bodyPr>
            <a:spAutoFit/>
          </a:bodyPr>
          <a:lstStyle/>
          <a:p>
            <a:pPr algn="ctr" rtl="0"/>
            <a:r>
              <a:rPr lang="en-US" sz="1400" b="1" spc="-10" dirty="0">
                <a:solidFill>
                  <a:schemeClr val="accent2">
                    <a:lumMod val="75000"/>
                  </a:schemeClr>
                </a:solidFill>
                <a:latin typeface="Tahoma"/>
                <a:cs typeface="Tahoma"/>
              </a:rPr>
              <a:t>Rehabilitation and Concrete </a:t>
            </a:r>
            <a:r>
              <a:rPr lang="en-US" sz="1400" b="1" spc="-10" dirty="0" smtClean="0">
                <a:solidFill>
                  <a:schemeClr val="accent2">
                    <a:lumMod val="75000"/>
                  </a:schemeClr>
                </a:solidFill>
                <a:latin typeface="Tahoma"/>
                <a:cs typeface="Tahoma"/>
              </a:rPr>
              <a:t>Repair</a:t>
            </a:r>
          </a:p>
          <a:p>
            <a:pPr algn="ctr" rtl="0"/>
            <a:r>
              <a:rPr lang="en-US" sz="1400" b="1" spc="-10" dirty="0" smtClean="0">
                <a:solidFill>
                  <a:schemeClr val="accent2">
                    <a:lumMod val="75000"/>
                  </a:schemeClr>
                </a:solidFill>
                <a:latin typeface="Tahoma"/>
                <a:cs typeface="Tahoma"/>
              </a:rPr>
              <a:t>FRP Systems Retrofitting</a:t>
            </a:r>
            <a:endParaRPr lang="en-US" sz="1400" b="1" spc="-10" dirty="0">
              <a:solidFill>
                <a:schemeClr val="accent2">
                  <a:lumMod val="75000"/>
                </a:schemeClr>
              </a:solidFill>
              <a:latin typeface="Tahoma"/>
              <a:cs typeface="Tahoma"/>
            </a:endParaRPr>
          </a:p>
        </p:txBody>
      </p:sp>
      <p:sp>
        <p:nvSpPr>
          <p:cNvPr id="31" name="Rectangle 30"/>
          <p:cNvSpPr/>
          <p:nvPr/>
        </p:nvSpPr>
        <p:spPr>
          <a:xfrm>
            <a:off x="260648" y="2028492"/>
            <a:ext cx="1976823" cy="307777"/>
          </a:xfrm>
          <a:prstGeom prst="rect">
            <a:avLst/>
          </a:prstGeom>
        </p:spPr>
        <p:txBody>
          <a:bodyPr wrap="none">
            <a:spAutoFit/>
          </a:bodyPr>
          <a:lstStyle/>
          <a:p>
            <a:pPr algn="l" rtl="0"/>
            <a:r>
              <a:rPr lang="en-US" sz="1400" b="1" spc="-10" dirty="0" smtClean="0">
                <a:solidFill>
                  <a:srgbClr val="647378"/>
                </a:solidFill>
                <a:latin typeface="Tahoma"/>
                <a:cs typeface="Tahoma"/>
              </a:rPr>
              <a:t>Retrofitting </a:t>
            </a:r>
            <a:r>
              <a:rPr lang="en-US" sz="1400" b="1" spc="-10" dirty="0">
                <a:solidFill>
                  <a:srgbClr val="647378"/>
                </a:solidFill>
                <a:latin typeface="Tahoma"/>
                <a:cs typeface="Tahoma"/>
              </a:rPr>
              <a:t>with RP</a:t>
            </a:r>
          </a:p>
        </p:txBody>
      </p:sp>
      <p:sp>
        <p:nvSpPr>
          <p:cNvPr id="32" name="Rectangle 31"/>
          <p:cNvSpPr/>
          <p:nvPr/>
        </p:nvSpPr>
        <p:spPr>
          <a:xfrm>
            <a:off x="289259" y="2771800"/>
            <a:ext cx="2465419" cy="307777"/>
          </a:xfrm>
          <a:prstGeom prst="rect">
            <a:avLst/>
          </a:prstGeom>
        </p:spPr>
        <p:txBody>
          <a:bodyPr wrap="none">
            <a:spAutoFit/>
          </a:bodyPr>
          <a:lstStyle/>
          <a:p>
            <a:pPr algn="l" rtl="0"/>
            <a:r>
              <a:rPr lang="en-US" sz="1400" b="1" spc="-10" dirty="0">
                <a:solidFill>
                  <a:srgbClr val="647378"/>
                </a:solidFill>
                <a:latin typeface="Tahoma"/>
                <a:cs typeface="Tahoma"/>
              </a:rPr>
              <a:t>Fiber-Reinforced Polymer</a:t>
            </a:r>
          </a:p>
        </p:txBody>
      </p:sp>
      <p:sp>
        <p:nvSpPr>
          <p:cNvPr id="33" name="Rectangle 32"/>
          <p:cNvSpPr/>
          <p:nvPr/>
        </p:nvSpPr>
        <p:spPr>
          <a:xfrm>
            <a:off x="241271" y="3074592"/>
            <a:ext cx="6315207" cy="646331"/>
          </a:xfrm>
          <a:prstGeom prst="rect">
            <a:avLst/>
          </a:prstGeom>
        </p:spPr>
        <p:txBody>
          <a:bodyPr wrap="square">
            <a:spAutoFit/>
          </a:bodyPr>
          <a:lstStyle/>
          <a:p>
            <a:pPr algn="l" rtl="0"/>
            <a:r>
              <a:rPr lang="en-US" sz="1200" spc="-10" dirty="0">
                <a:solidFill>
                  <a:schemeClr val="accent2">
                    <a:lumMod val="75000"/>
                  </a:schemeClr>
                </a:solidFill>
                <a:latin typeface="Tahoma"/>
                <a:cs typeface="Tahoma"/>
              </a:rPr>
              <a:t>Fiber </a:t>
            </a:r>
            <a:r>
              <a:rPr lang="en-US" sz="1200" spc="-10" dirty="0" smtClean="0">
                <a:solidFill>
                  <a:schemeClr val="accent2">
                    <a:lumMod val="75000"/>
                  </a:schemeClr>
                </a:solidFill>
                <a:latin typeface="Tahoma"/>
                <a:cs typeface="Tahoma"/>
              </a:rPr>
              <a:t>reinforced polymer (FRP</a:t>
            </a:r>
            <a:r>
              <a:rPr lang="en-US" sz="1200" spc="-10" dirty="0">
                <a:solidFill>
                  <a:schemeClr val="accent2">
                    <a:lumMod val="75000"/>
                  </a:schemeClr>
                </a:solidFill>
                <a:latin typeface="Tahoma"/>
                <a:cs typeface="Tahoma"/>
              </a:rPr>
              <a:t>)</a:t>
            </a:r>
            <a:r>
              <a:rPr lang="en-US" sz="1200" spc="-10" dirty="0" smtClean="0">
                <a:solidFill>
                  <a:srgbClr val="647378"/>
                </a:solidFill>
                <a:latin typeface="Tahoma"/>
                <a:cs typeface="Tahoma"/>
              </a:rPr>
              <a:t>, also known as fiber reinforced plastics, are two component composite materials used widely in buildings and industry. These materials owe their popularity to their wonderful unique properties such as low weight.</a:t>
            </a:r>
            <a:endParaRPr lang="en-US" sz="1200" spc="-10" dirty="0">
              <a:solidFill>
                <a:srgbClr val="647378"/>
              </a:solidFill>
              <a:latin typeface="Tahoma"/>
              <a:cs typeface="Tahoma"/>
            </a:endParaRPr>
          </a:p>
        </p:txBody>
      </p:sp>
      <p:sp>
        <p:nvSpPr>
          <p:cNvPr id="34" name="Rectangle 33"/>
          <p:cNvSpPr/>
          <p:nvPr/>
        </p:nvSpPr>
        <p:spPr>
          <a:xfrm>
            <a:off x="140147" y="6876256"/>
            <a:ext cx="6408319" cy="1261884"/>
          </a:xfrm>
          <a:prstGeom prst="rect">
            <a:avLst/>
          </a:prstGeom>
        </p:spPr>
        <p:txBody>
          <a:bodyPr wrap="square">
            <a:spAutoFit/>
          </a:bodyPr>
          <a:lstStyle/>
          <a:p>
            <a:pPr algn="l" rtl="0"/>
            <a:r>
              <a:rPr lang="en-US" sz="1200" spc="-10" dirty="0">
                <a:solidFill>
                  <a:srgbClr val="647378"/>
                </a:solidFill>
                <a:latin typeface="Tahoma"/>
                <a:cs typeface="Tahoma"/>
              </a:rPr>
              <a:t>The system of strengthening with </a:t>
            </a:r>
            <a:r>
              <a:rPr lang="en-US" sz="1600" b="1" spc="-10" dirty="0">
                <a:solidFill>
                  <a:schemeClr val="accent2">
                    <a:lumMod val="75000"/>
                  </a:schemeClr>
                </a:solidFill>
                <a:latin typeface="Tahoma"/>
                <a:cs typeface="Tahoma"/>
              </a:rPr>
              <a:t>FRP </a:t>
            </a:r>
            <a:r>
              <a:rPr lang="en-US" sz="1200" spc="-10" dirty="0">
                <a:solidFill>
                  <a:srgbClr val="647378"/>
                </a:solidFill>
                <a:latin typeface="Tahoma"/>
                <a:cs typeface="Tahoma"/>
              </a:rPr>
              <a:t>is one of the most novel methods for retrofitting buildings, strengthening structures and protective coatings in various industries. </a:t>
            </a:r>
            <a:r>
              <a:rPr lang="en-US" sz="1200" b="1" spc="-10" dirty="0">
                <a:solidFill>
                  <a:schemeClr val="accent2">
                    <a:lumMod val="75000"/>
                  </a:schemeClr>
                </a:solidFill>
                <a:latin typeface="Tahoma"/>
                <a:cs typeface="Tahoma"/>
              </a:rPr>
              <a:t>Fiber Reinforced Polymer (FRP</a:t>
            </a:r>
            <a:r>
              <a:rPr lang="en-US" sz="1200" spc="-10" dirty="0">
                <a:solidFill>
                  <a:srgbClr val="647378"/>
                </a:solidFill>
                <a:latin typeface="Tahoma"/>
                <a:cs typeface="Tahoma"/>
              </a:rPr>
              <a:t>) or fiber-reinforced-polymer, which nowadays is used extensively in rehabilitation, strengthening and retrofitting of buildings and other concrete and steel structures as well as in the composite industry, consists of two basic components: </a:t>
            </a:r>
            <a:r>
              <a:rPr lang="en-US" sz="1200" b="1" spc="-10" dirty="0">
                <a:solidFill>
                  <a:schemeClr val="accent2">
                    <a:lumMod val="75000"/>
                  </a:schemeClr>
                </a:solidFill>
                <a:latin typeface="Tahoma"/>
                <a:cs typeface="Tahoma"/>
              </a:rPr>
              <a:t>Fiber</a:t>
            </a:r>
            <a:r>
              <a:rPr lang="en-US" sz="1200" spc="-10" dirty="0">
                <a:solidFill>
                  <a:srgbClr val="647378"/>
                </a:solidFill>
                <a:latin typeface="Tahoma"/>
                <a:cs typeface="Tahoma"/>
              </a:rPr>
              <a:t> and </a:t>
            </a:r>
            <a:r>
              <a:rPr lang="en-US" sz="1200" b="1" spc="-10" dirty="0" smtClean="0">
                <a:solidFill>
                  <a:schemeClr val="accent2">
                    <a:lumMod val="75000"/>
                  </a:schemeClr>
                </a:solidFill>
                <a:latin typeface="Tahoma"/>
                <a:cs typeface="Tahoma"/>
              </a:rPr>
              <a:t>Matrix (Resin)</a:t>
            </a:r>
            <a:r>
              <a:rPr lang="en-US" sz="1200" spc="-10" dirty="0" smtClean="0">
                <a:solidFill>
                  <a:srgbClr val="647378"/>
                </a:solidFill>
                <a:latin typeface="Tahoma"/>
                <a:cs typeface="Tahoma"/>
              </a:rPr>
              <a:t>. </a:t>
            </a:r>
            <a:r>
              <a:rPr lang="en-US" sz="1200" spc="-10" dirty="0">
                <a:solidFill>
                  <a:srgbClr val="647378"/>
                </a:solidFill>
                <a:latin typeface="Tahoma"/>
                <a:cs typeface="Tahoma"/>
              </a:rPr>
              <a:t>Generally in an effective composite</a:t>
            </a:r>
          </a:p>
        </p:txBody>
      </p:sp>
      <p:pic>
        <p:nvPicPr>
          <p:cNvPr id="35" name="Picture 2" descr="E:\0001 Masar Al - Etqan\cv\retrofiting\Increasing-shear-and-flexural-strength-of-concrete-beam-with-CFRP-fibers-Afzir-Strengthening-Co.-e15436586957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8" y="4242182"/>
            <a:ext cx="2528529" cy="206117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40" name="Picture 7" descr="E:\0001 Masar Al - Etqan\cv\retrofiting\HTB1ytS2RpXXXXb_XpXX760XFXXXX.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168"/>
          <a:stretch/>
        </p:blipFill>
        <p:spPr bwMode="auto">
          <a:xfrm>
            <a:off x="3598763" y="4202545"/>
            <a:ext cx="2815572" cy="2100807"/>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3" name="Rectangle 2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16</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89824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2339646" y="974130"/>
            <a:ext cx="2767745"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9" name="Rectangle 28"/>
          <p:cNvSpPr/>
          <p:nvPr/>
        </p:nvSpPr>
        <p:spPr>
          <a:xfrm>
            <a:off x="1867885" y="1505923"/>
            <a:ext cx="3429000" cy="338554"/>
          </a:xfrm>
          <a:prstGeom prst="rect">
            <a:avLst/>
          </a:prstGeom>
        </p:spPr>
        <p:txBody>
          <a:bodyPr>
            <a:spAutoFit/>
          </a:bodyPr>
          <a:lstStyle/>
          <a:p>
            <a:pPr algn="ctr" rtl="0"/>
            <a:r>
              <a:rPr lang="en-US" sz="1600" b="1" spc="-10" dirty="0" smtClean="0">
                <a:solidFill>
                  <a:schemeClr val="accent2">
                    <a:lumMod val="75000"/>
                  </a:schemeClr>
                </a:solidFill>
                <a:latin typeface="Tahoma"/>
                <a:cs typeface="Tahoma"/>
              </a:rPr>
              <a:t>Soil Stabilization</a:t>
            </a:r>
            <a:endParaRPr lang="en-US" sz="1600" b="1" spc="-10" dirty="0">
              <a:solidFill>
                <a:schemeClr val="accent2">
                  <a:lumMod val="75000"/>
                </a:schemeClr>
              </a:solidFill>
              <a:latin typeface="Tahoma"/>
              <a:cs typeface="Tahoma"/>
            </a:endParaRPr>
          </a:p>
        </p:txBody>
      </p:sp>
      <p:sp>
        <p:nvSpPr>
          <p:cNvPr id="30" name="Rectangle 29"/>
          <p:cNvSpPr/>
          <p:nvPr/>
        </p:nvSpPr>
        <p:spPr>
          <a:xfrm>
            <a:off x="254138" y="2106649"/>
            <a:ext cx="2952328" cy="6186309"/>
          </a:xfrm>
          <a:prstGeom prst="rect">
            <a:avLst/>
          </a:prstGeom>
        </p:spPr>
        <p:txBody>
          <a:bodyPr wrap="square">
            <a:spAutoFit/>
          </a:bodyPr>
          <a:lstStyle/>
          <a:p>
            <a:pPr algn="l" rtl="0"/>
            <a:r>
              <a:rPr lang="en-US" sz="1200" spc="-10" dirty="0">
                <a:solidFill>
                  <a:srgbClr val="647378"/>
                </a:solidFill>
                <a:latin typeface="Tahoma"/>
                <a:cs typeface="Tahoma"/>
              </a:rPr>
              <a:t>The role of soil is crucial for the design and construction of any structure, be it roads, runways or railway tracks. </a:t>
            </a:r>
            <a:endParaRPr lang="en-US" sz="1200" spc="-10" dirty="0" smtClean="0">
              <a:solidFill>
                <a:srgbClr val="647378"/>
              </a:solidFill>
              <a:latin typeface="Tahoma"/>
              <a:cs typeface="Tahoma"/>
            </a:endParaRPr>
          </a:p>
          <a:p>
            <a:pPr algn="l" rtl="0"/>
            <a:endParaRPr lang="en-US" sz="1200" spc="-10" dirty="0" smtClean="0">
              <a:solidFill>
                <a:srgbClr val="647378"/>
              </a:solidFill>
              <a:latin typeface="Tahoma"/>
              <a:cs typeface="Tahoma"/>
            </a:endParaRPr>
          </a:p>
          <a:p>
            <a:pPr algn="l" rtl="0"/>
            <a:r>
              <a:rPr lang="en-US" sz="1200" spc="-10" dirty="0" smtClean="0">
                <a:solidFill>
                  <a:srgbClr val="647378"/>
                </a:solidFill>
                <a:latin typeface="Tahoma"/>
                <a:cs typeface="Tahoma"/>
              </a:rPr>
              <a:t>This </a:t>
            </a:r>
            <a:r>
              <a:rPr lang="en-US" sz="1200" spc="-10" dirty="0">
                <a:solidFill>
                  <a:srgbClr val="647378"/>
                </a:solidFill>
                <a:latin typeface="Tahoma"/>
                <a:cs typeface="Tahoma"/>
              </a:rPr>
              <a:t>is because it acts as the medium for effective load transfer in to the earth. </a:t>
            </a:r>
            <a:endParaRPr lang="en-US" sz="1200" spc="-10" dirty="0" smtClean="0">
              <a:solidFill>
                <a:srgbClr val="647378"/>
              </a:solidFill>
              <a:latin typeface="Tahoma"/>
              <a:cs typeface="Tahoma"/>
            </a:endParaRPr>
          </a:p>
          <a:p>
            <a:pPr algn="l" rtl="0"/>
            <a:endParaRPr lang="en-US" sz="1200" spc="-10" dirty="0" smtClean="0">
              <a:solidFill>
                <a:srgbClr val="647378"/>
              </a:solidFill>
              <a:latin typeface="Tahoma"/>
              <a:cs typeface="Tahoma"/>
            </a:endParaRPr>
          </a:p>
          <a:p>
            <a:pPr algn="l" rtl="0"/>
            <a:r>
              <a:rPr lang="en-US" sz="1200" spc="-10" dirty="0" smtClean="0">
                <a:solidFill>
                  <a:srgbClr val="647378"/>
                </a:solidFill>
                <a:latin typeface="Tahoma"/>
                <a:cs typeface="Tahoma"/>
              </a:rPr>
              <a:t>This </a:t>
            </a:r>
            <a:r>
              <a:rPr lang="en-US" sz="1200" spc="-10" dirty="0">
                <a:solidFill>
                  <a:srgbClr val="647378"/>
                </a:solidFill>
                <a:latin typeface="Tahoma"/>
                <a:cs typeface="Tahoma"/>
              </a:rPr>
              <a:t>implies that a weak soil base will eventually cause settlement of the structure, leading to failure</a:t>
            </a:r>
            <a:r>
              <a:rPr lang="en-US" sz="1200" spc="-10" dirty="0" smtClean="0">
                <a:solidFill>
                  <a:srgbClr val="647378"/>
                </a:solidFill>
                <a:latin typeface="Tahoma"/>
                <a:cs typeface="Tahoma"/>
              </a:rPr>
              <a:t>.</a:t>
            </a:r>
          </a:p>
          <a:p>
            <a:pPr algn="l" rtl="0"/>
            <a:r>
              <a:rPr lang="en-US" sz="1200" spc="-10" dirty="0">
                <a:solidFill>
                  <a:srgbClr val="647378"/>
                </a:solidFill>
                <a:latin typeface="Tahoma"/>
                <a:cs typeface="Tahoma"/>
              </a:rPr>
              <a:t/>
            </a:r>
            <a:br>
              <a:rPr lang="en-US" sz="1200" spc="-10" dirty="0">
                <a:solidFill>
                  <a:srgbClr val="647378"/>
                </a:solidFill>
                <a:latin typeface="Tahoma"/>
                <a:cs typeface="Tahoma"/>
              </a:rPr>
            </a:br>
            <a:r>
              <a:rPr lang="en-US" sz="1200" spc="-10" dirty="0">
                <a:solidFill>
                  <a:srgbClr val="647378"/>
                </a:solidFill>
                <a:latin typeface="Tahoma"/>
                <a:cs typeface="Tahoma"/>
              </a:rPr>
              <a:t>Stabilization is the process of improving the engineering properties of the soil before construction. Stabilization is done to improve the strength of the soil and shrink/arrest the swelling potential, thus improving the load bearing capacity and the overall performance of the in-situ soils</a:t>
            </a:r>
            <a:r>
              <a:rPr lang="en-US" sz="1200" spc="-10" dirty="0" smtClean="0">
                <a:solidFill>
                  <a:srgbClr val="647378"/>
                </a:solidFill>
                <a:latin typeface="Tahoma"/>
                <a:cs typeface="Tahoma"/>
              </a:rPr>
              <a:t>.</a:t>
            </a:r>
          </a:p>
          <a:p>
            <a:pPr algn="l" rtl="0"/>
            <a:endParaRPr lang="en-US" sz="1200" spc="-10" dirty="0" smtClean="0">
              <a:solidFill>
                <a:srgbClr val="647378"/>
              </a:solidFill>
              <a:latin typeface="Tahoma"/>
              <a:cs typeface="Tahoma"/>
            </a:endParaRPr>
          </a:p>
          <a:p>
            <a:pPr algn="l" rtl="0"/>
            <a:r>
              <a:rPr lang="en-US" sz="1200" b="1" spc="-10" dirty="0" smtClean="0">
                <a:solidFill>
                  <a:schemeClr val="accent2">
                    <a:lumMod val="75000"/>
                  </a:schemeClr>
                </a:solidFill>
                <a:latin typeface="Tahoma"/>
                <a:cs typeface="Tahoma"/>
              </a:rPr>
              <a:t>Types of Soil Stabilization</a:t>
            </a:r>
          </a:p>
          <a:p>
            <a:pPr algn="l" rtl="0"/>
            <a:endParaRPr lang="en-US" sz="1200" b="1" spc="-10" dirty="0" smtClean="0">
              <a:solidFill>
                <a:srgbClr val="647378"/>
              </a:solidFill>
              <a:latin typeface="Tahoma"/>
              <a:cs typeface="Tahoma"/>
            </a:endParaRPr>
          </a:p>
          <a:p>
            <a:pPr marL="171450" indent="-171450" algn="l" rtl="0">
              <a:buFont typeface="Wingdings" pitchFamily="2" charset="2"/>
              <a:buChar char="§"/>
            </a:pPr>
            <a:r>
              <a:rPr lang="en-US" sz="1200" spc="-10" dirty="0">
                <a:solidFill>
                  <a:srgbClr val="647378"/>
                </a:solidFill>
                <a:latin typeface="Tahoma"/>
                <a:cs typeface="Tahoma"/>
              </a:rPr>
              <a:t>Soil stabilization by mechanical method</a:t>
            </a:r>
          </a:p>
          <a:p>
            <a:pPr marL="171450" indent="-171450" algn="l" rtl="0">
              <a:buFont typeface="Wingdings" pitchFamily="2" charset="2"/>
              <a:buChar char="§"/>
            </a:pPr>
            <a:r>
              <a:rPr lang="en-US" sz="1200" spc="-10" dirty="0">
                <a:solidFill>
                  <a:srgbClr val="647378"/>
                </a:solidFill>
                <a:latin typeface="Tahoma"/>
                <a:cs typeface="Tahoma"/>
              </a:rPr>
              <a:t>Soil Stabilization by Cement</a:t>
            </a:r>
          </a:p>
          <a:p>
            <a:pPr marL="171450" indent="-171450" algn="l" rtl="0">
              <a:buFont typeface="Wingdings" pitchFamily="2" charset="2"/>
              <a:buChar char="§"/>
            </a:pPr>
            <a:r>
              <a:rPr lang="en-US" sz="1200" spc="-10" dirty="0">
                <a:solidFill>
                  <a:srgbClr val="647378"/>
                </a:solidFill>
                <a:latin typeface="Tahoma"/>
                <a:cs typeface="Tahoma"/>
              </a:rPr>
              <a:t>Soil Stabilization by Lime</a:t>
            </a:r>
          </a:p>
          <a:p>
            <a:pPr marL="171450" indent="-171450" algn="l" rtl="0">
              <a:buFont typeface="Wingdings" pitchFamily="2" charset="2"/>
              <a:buChar char="§"/>
            </a:pPr>
            <a:r>
              <a:rPr lang="en-US" sz="1200" spc="-10" dirty="0">
                <a:solidFill>
                  <a:srgbClr val="647378"/>
                </a:solidFill>
                <a:latin typeface="Tahoma"/>
                <a:cs typeface="Tahoma"/>
              </a:rPr>
              <a:t>Soil Stabilization with Bitumen</a:t>
            </a:r>
          </a:p>
          <a:p>
            <a:pPr marL="171450" indent="-171450" algn="l" rtl="0">
              <a:buFont typeface="Wingdings" pitchFamily="2" charset="2"/>
              <a:buChar char="§"/>
            </a:pPr>
            <a:r>
              <a:rPr lang="en-US" sz="1200" spc="-10" dirty="0">
                <a:solidFill>
                  <a:srgbClr val="647378"/>
                </a:solidFill>
                <a:latin typeface="Tahoma"/>
                <a:cs typeface="Tahoma"/>
              </a:rPr>
              <a:t>Chemical Stabilization of Soil</a:t>
            </a:r>
          </a:p>
          <a:p>
            <a:pPr marL="171450" indent="-171450" algn="l" rtl="0">
              <a:buFont typeface="Wingdings" pitchFamily="2" charset="2"/>
              <a:buChar char="§"/>
            </a:pPr>
            <a:r>
              <a:rPr lang="en-US" sz="1200" spc="-10" dirty="0">
                <a:solidFill>
                  <a:srgbClr val="647378"/>
                </a:solidFill>
                <a:latin typeface="Tahoma"/>
                <a:cs typeface="Tahoma"/>
              </a:rPr>
              <a:t>Soil Stabilization by Grouting</a:t>
            </a:r>
          </a:p>
          <a:p>
            <a:pPr marL="171450" indent="-171450" algn="l" rtl="0">
              <a:buFont typeface="Wingdings" pitchFamily="2" charset="2"/>
              <a:buChar char="§"/>
            </a:pPr>
            <a:r>
              <a:rPr lang="en-US" sz="1200" spc="-10" dirty="0">
                <a:solidFill>
                  <a:srgbClr val="647378"/>
                </a:solidFill>
                <a:latin typeface="Tahoma"/>
                <a:cs typeface="Tahoma"/>
              </a:rPr>
              <a:t>Electrical Stabilization of Soils</a:t>
            </a:r>
          </a:p>
          <a:p>
            <a:pPr marL="171450" indent="-171450" algn="l" rtl="0">
              <a:buFont typeface="Wingdings" pitchFamily="2" charset="2"/>
              <a:buChar char="§"/>
            </a:pPr>
            <a:r>
              <a:rPr lang="en-US" sz="1200" spc="-10" dirty="0">
                <a:solidFill>
                  <a:srgbClr val="647378"/>
                </a:solidFill>
                <a:latin typeface="Tahoma"/>
                <a:cs typeface="Tahoma"/>
              </a:rPr>
              <a:t>Soil Stabilization with fly ash</a:t>
            </a:r>
          </a:p>
          <a:p>
            <a:pPr marL="171450" indent="-171450" algn="l" rtl="0">
              <a:buFont typeface="Wingdings" pitchFamily="2" charset="2"/>
              <a:buChar char="§"/>
            </a:pPr>
            <a:r>
              <a:rPr lang="en-US" sz="1200" spc="-10" dirty="0">
                <a:solidFill>
                  <a:srgbClr val="647378"/>
                </a:solidFill>
                <a:latin typeface="Tahoma"/>
                <a:cs typeface="Tahoma"/>
              </a:rPr>
              <a:t>Soil Stabilization by Geotextiles and Fabrics</a:t>
            </a:r>
          </a:p>
          <a:p>
            <a:pPr algn="l" rtl="0"/>
            <a:endParaRPr lang="en-US" sz="1200" spc="-10" dirty="0">
              <a:solidFill>
                <a:srgbClr val="647378"/>
              </a:solidFill>
              <a:latin typeface="Tahoma"/>
              <a:cs typeface="Tahoma"/>
            </a:endParaRPr>
          </a:p>
        </p:txBody>
      </p:sp>
      <p:pic>
        <p:nvPicPr>
          <p:cNvPr id="31" name="Picture 2" descr="E:\0001 Masar Al - Etqan\cv\soil Stabilization\AdobeStock_245249346-1024x68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956" y="2095313"/>
            <a:ext cx="2304256" cy="1536561"/>
          </a:xfrm>
          <a:prstGeom prst="teardrop">
            <a:avLst/>
          </a:prstGeom>
          <a:noFill/>
          <a:extLst>
            <a:ext uri="{909E8E84-426E-40DD-AFC4-6F175D3DCCD1}">
              <a14:hiddenFill xmlns:a14="http://schemas.microsoft.com/office/drawing/2010/main">
                <a:solidFill>
                  <a:srgbClr val="FFFFFF"/>
                </a:solidFill>
              </a14:hiddenFill>
            </a:ext>
          </a:extLst>
        </p:spPr>
      </p:pic>
      <p:pic>
        <p:nvPicPr>
          <p:cNvPr id="32" name="Picture 3" descr="E:\0001 Masar Al - Etqan\cv\soil Stabilization\Soil-Stabilization-by-Geo-textile-and-Fabri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7956" y="3797230"/>
            <a:ext cx="2304256" cy="1556930"/>
          </a:xfrm>
          <a:prstGeom prst="teardrop">
            <a:avLst/>
          </a:prstGeom>
          <a:noFill/>
          <a:extLst>
            <a:ext uri="{909E8E84-426E-40DD-AFC4-6F175D3DCCD1}">
              <a14:hiddenFill xmlns:a14="http://schemas.microsoft.com/office/drawing/2010/main">
                <a:solidFill>
                  <a:srgbClr val="FFFFFF"/>
                </a:solidFill>
              </a14:hiddenFill>
            </a:ext>
          </a:extLst>
        </p:spPr>
      </p:pic>
      <p:pic>
        <p:nvPicPr>
          <p:cNvPr id="33" name="Picture 4" descr="E:\0001 Masar Al - Etqan\cv\soil Stabilization\87f82122edd9da872e1c7b1feef7c9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5064" y="5652120"/>
            <a:ext cx="2304256" cy="1728192"/>
          </a:xfrm>
          <a:prstGeom prst="teardrop">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3" name="Rectangle 2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17</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539162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3" name="Rectangle 62"/>
          <p:cNvSpPr/>
          <p:nvPr/>
        </p:nvSpPr>
        <p:spPr>
          <a:xfrm>
            <a:off x="1999802" y="1043607"/>
            <a:ext cx="2856230" cy="461665"/>
          </a:xfrm>
          <a:prstGeom prst="rect">
            <a:avLst/>
          </a:prstGeom>
        </p:spPr>
        <p:txBody>
          <a:bodyPr wrap="none">
            <a:spAutoFit/>
          </a:bodyPr>
          <a:lstStyle/>
          <a:p>
            <a:r>
              <a:rPr lang="en-US" sz="2400" b="1" spc="-10" dirty="0" smtClean="0">
                <a:solidFill>
                  <a:srgbClr val="8F784B"/>
                </a:solidFill>
                <a:latin typeface="Tahoma"/>
                <a:cs typeface="Tahoma"/>
              </a:rPr>
              <a:t>Civil Engineering</a:t>
            </a:r>
            <a:endParaRPr lang="en-US" sz="2400" b="1" spc="-10" dirty="0">
              <a:solidFill>
                <a:srgbClr val="8F784B"/>
              </a:solidFill>
              <a:latin typeface="Tahoma"/>
              <a:cs typeface="Tahoma"/>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3" name="Rectangle 22"/>
          <p:cNvSpPr/>
          <p:nvPr/>
        </p:nvSpPr>
        <p:spPr>
          <a:xfrm>
            <a:off x="1713417" y="1431900"/>
            <a:ext cx="3429000" cy="523220"/>
          </a:xfrm>
          <a:prstGeom prst="rect">
            <a:avLst/>
          </a:prstGeom>
        </p:spPr>
        <p:txBody>
          <a:bodyPr>
            <a:spAutoFit/>
          </a:bodyPr>
          <a:lstStyle/>
          <a:p>
            <a:pPr algn="ctr" rtl="0"/>
            <a:r>
              <a:rPr lang="en-US" sz="1400" b="1" spc="-10" dirty="0">
                <a:solidFill>
                  <a:schemeClr val="accent2">
                    <a:lumMod val="75000"/>
                  </a:schemeClr>
                </a:solidFill>
                <a:latin typeface="Tahoma"/>
                <a:cs typeface="Tahoma"/>
              </a:rPr>
              <a:t>Reinforcement of the ground by injection of cement grout</a:t>
            </a:r>
          </a:p>
        </p:txBody>
      </p:sp>
      <p:sp>
        <p:nvSpPr>
          <p:cNvPr id="24" name="Rectangle 23"/>
          <p:cNvSpPr/>
          <p:nvPr/>
        </p:nvSpPr>
        <p:spPr>
          <a:xfrm>
            <a:off x="320798" y="1878651"/>
            <a:ext cx="6523173" cy="646331"/>
          </a:xfrm>
          <a:prstGeom prst="rect">
            <a:avLst/>
          </a:prstGeom>
        </p:spPr>
        <p:txBody>
          <a:bodyPr wrap="square">
            <a:spAutoFit/>
          </a:bodyPr>
          <a:lstStyle/>
          <a:p>
            <a:pPr algn="l" rtl="0" fontAlgn="base"/>
            <a:r>
              <a:rPr lang="en-US" sz="1200" spc="-10" dirty="0">
                <a:solidFill>
                  <a:srgbClr val="647378"/>
                </a:solidFill>
                <a:latin typeface="Tahoma"/>
                <a:cs typeface="Tahoma"/>
              </a:rPr>
              <a:t>Soil stabilization has become one of the useful solutions to treat the soft soils to achieve the required engineering properties and specification so that structures can be placed safely without undergoing large settlements.</a:t>
            </a:r>
          </a:p>
        </p:txBody>
      </p:sp>
      <p:sp>
        <p:nvSpPr>
          <p:cNvPr id="26" name="Rectangle 25"/>
          <p:cNvSpPr/>
          <p:nvPr/>
        </p:nvSpPr>
        <p:spPr>
          <a:xfrm>
            <a:off x="3429000" y="2466488"/>
            <a:ext cx="3429000" cy="3323987"/>
          </a:xfrm>
          <a:prstGeom prst="rect">
            <a:avLst/>
          </a:prstGeom>
        </p:spPr>
        <p:txBody>
          <a:bodyPr>
            <a:spAutoFit/>
          </a:bodyPr>
          <a:lstStyle/>
          <a:p>
            <a:pPr algn="l"/>
            <a:r>
              <a:rPr lang="en-US" sz="1200" b="1" spc="-10" dirty="0">
                <a:solidFill>
                  <a:srgbClr val="8F784B"/>
                </a:solidFill>
                <a:latin typeface="Tahoma"/>
                <a:cs typeface="Tahoma"/>
              </a:rPr>
              <a:t>ERAM</a:t>
            </a:r>
            <a:r>
              <a:rPr lang="en-US" sz="1200" spc="-10" dirty="0" smtClean="0">
                <a:solidFill>
                  <a:srgbClr val="647378"/>
                </a:solidFill>
                <a:latin typeface="Tahoma"/>
                <a:cs typeface="Tahoma"/>
              </a:rPr>
              <a:t> </a:t>
            </a:r>
            <a:r>
              <a:rPr lang="en-US" sz="1200" spc="-10" dirty="0">
                <a:solidFill>
                  <a:srgbClr val="647378"/>
                </a:solidFill>
                <a:latin typeface="Tahoma"/>
                <a:cs typeface="Tahoma"/>
              </a:rPr>
              <a:t>have all equipment’s and materials to do </a:t>
            </a:r>
            <a:endParaRPr lang="en-US" sz="1200" spc="-10" dirty="0" smtClean="0">
              <a:solidFill>
                <a:srgbClr val="647378"/>
              </a:solidFill>
              <a:latin typeface="Tahoma"/>
              <a:cs typeface="Tahoma"/>
            </a:endParaRPr>
          </a:p>
          <a:p>
            <a:pPr algn="l"/>
            <a:r>
              <a:rPr lang="en-US" sz="1200" spc="-10" dirty="0" smtClean="0">
                <a:solidFill>
                  <a:srgbClr val="647378"/>
                </a:solidFill>
                <a:latin typeface="Tahoma"/>
                <a:cs typeface="Tahoma"/>
              </a:rPr>
              <a:t>these </a:t>
            </a:r>
            <a:r>
              <a:rPr lang="en-US" sz="1200" spc="-10" dirty="0">
                <a:solidFill>
                  <a:srgbClr val="647378"/>
                </a:solidFill>
                <a:latin typeface="Tahoma"/>
                <a:cs typeface="Tahoma"/>
              </a:rPr>
              <a:t>types of application</a:t>
            </a:r>
            <a:r>
              <a:rPr lang="en-US" sz="1200" spc="-10" dirty="0" smtClean="0">
                <a:solidFill>
                  <a:srgbClr val="647378"/>
                </a:solidFill>
                <a:latin typeface="Tahoma"/>
                <a:cs typeface="Tahoma"/>
              </a:rPr>
              <a:t>.</a:t>
            </a:r>
          </a:p>
          <a:p>
            <a:pPr algn="l"/>
            <a:endParaRPr lang="en-US" sz="1200" spc="-10" dirty="0">
              <a:solidFill>
                <a:srgbClr val="647378"/>
              </a:solidFill>
              <a:latin typeface="Tahoma"/>
              <a:cs typeface="Tahoma"/>
            </a:endParaRPr>
          </a:p>
          <a:p>
            <a:pPr algn="l"/>
            <a:r>
              <a:rPr lang="en-US" sz="1200" b="1" spc="-10" dirty="0">
                <a:solidFill>
                  <a:srgbClr val="8F784B"/>
                </a:solidFill>
                <a:latin typeface="Tahoma"/>
                <a:cs typeface="Tahoma"/>
              </a:rPr>
              <a:t>ERAM</a:t>
            </a:r>
            <a:r>
              <a:rPr lang="en-US" sz="1200" b="1" spc="-10" dirty="0" smtClean="0">
                <a:solidFill>
                  <a:schemeClr val="accent2">
                    <a:lumMod val="75000"/>
                  </a:schemeClr>
                </a:solidFill>
                <a:latin typeface="Tahoma"/>
                <a:cs typeface="Tahoma"/>
              </a:rPr>
              <a:t> </a:t>
            </a:r>
            <a:r>
              <a:rPr lang="en-US" sz="1200" spc="-10" dirty="0">
                <a:solidFill>
                  <a:srgbClr val="647378"/>
                </a:solidFill>
                <a:latin typeface="Tahoma"/>
                <a:cs typeface="Tahoma"/>
              </a:rPr>
              <a:t>have special drilling tools which can drill up to 4 meters in the ground inside buildings </a:t>
            </a:r>
            <a:endParaRPr lang="en-US" sz="1200" spc="-10" dirty="0" smtClean="0">
              <a:solidFill>
                <a:srgbClr val="647378"/>
              </a:solidFill>
              <a:latin typeface="Tahoma"/>
              <a:cs typeface="Tahoma"/>
            </a:endParaRPr>
          </a:p>
          <a:p>
            <a:pPr algn="l"/>
            <a:r>
              <a:rPr lang="en-US" sz="1200" spc="-10" dirty="0" smtClean="0">
                <a:solidFill>
                  <a:srgbClr val="647378"/>
                </a:solidFill>
                <a:latin typeface="Tahoma"/>
                <a:cs typeface="Tahoma"/>
              </a:rPr>
              <a:t>and </a:t>
            </a:r>
            <a:r>
              <a:rPr lang="en-US" sz="1200" spc="-10" dirty="0">
                <a:solidFill>
                  <a:srgbClr val="647378"/>
                </a:solidFill>
                <a:latin typeface="Tahoma"/>
                <a:cs typeface="Tahoma"/>
              </a:rPr>
              <a:t>out side</a:t>
            </a:r>
            <a:r>
              <a:rPr lang="en-US" sz="1200" spc="-10" dirty="0" smtClean="0">
                <a:solidFill>
                  <a:srgbClr val="647378"/>
                </a:solidFill>
                <a:latin typeface="Tahoma"/>
                <a:cs typeface="Tahoma"/>
              </a:rPr>
              <a:t>.</a:t>
            </a:r>
          </a:p>
          <a:p>
            <a:pPr algn="l"/>
            <a:endParaRPr lang="en-US" sz="1200" spc="-10" dirty="0">
              <a:solidFill>
                <a:srgbClr val="647378"/>
              </a:solidFill>
              <a:latin typeface="Tahoma"/>
              <a:cs typeface="Tahoma"/>
            </a:endParaRPr>
          </a:p>
          <a:p>
            <a:pPr algn="l"/>
            <a:r>
              <a:rPr lang="en-US" sz="1200" b="1" spc="-10" dirty="0">
                <a:solidFill>
                  <a:srgbClr val="8F784B"/>
                </a:solidFill>
                <a:latin typeface="Tahoma"/>
                <a:cs typeface="Tahoma"/>
              </a:rPr>
              <a:t>ERAM</a:t>
            </a:r>
            <a:endParaRPr lang="en-US" sz="1200" spc="-10" dirty="0">
              <a:solidFill>
                <a:srgbClr val="647378"/>
              </a:solidFill>
              <a:latin typeface="Tahoma"/>
              <a:cs typeface="Tahoma"/>
            </a:endParaRPr>
          </a:p>
          <a:p>
            <a:pPr lvl="0" algn="l"/>
            <a:r>
              <a:rPr lang="en-US" sz="1200" spc="-10" dirty="0">
                <a:solidFill>
                  <a:srgbClr val="647378"/>
                </a:solidFill>
                <a:latin typeface="Tahoma"/>
                <a:cs typeface="Tahoma"/>
              </a:rPr>
              <a:t>Reduce soil subsidence</a:t>
            </a:r>
          </a:p>
          <a:p>
            <a:pPr lvl="0" algn="l"/>
            <a:r>
              <a:rPr lang="en-US" sz="1200" spc="-10" dirty="0">
                <a:solidFill>
                  <a:srgbClr val="647378"/>
                </a:solidFill>
                <a:latin typeface="Tahoma"/>
                <a:cs typeface="Tahoma"/>
              </a:rPr>
              <a:t>Improving soil stability</a:t>
            </a:r>
          </a:p>
          <a:p>
            <a:pPr lvl="0" algn="l"/>
            <a:r>
              <a:rPr lang="en-US" sz="1200" spc="-10" dirty="0">
                <a:solidFill>
                  <a:srgbClr val="647378"/>
                </a:solidFill>
                <a:latin typeface="Tahoma"/>
                <a:cs typeface="Tahoma"/>
              </a:rPr>
              <a:t>Slope stability</a:t>
            </a:r>
          </a:p>
          <a:p>
            <a:pPr lvl="0" algn="l"/>
            <a:r>
              <a:rPr lang="en-US" sz="1200" spc="-10" dirty="0">
                <a:solidFill>
                  <a:srgbClr val="647378"/>
                </a:solidFill>
                <a:latin typeface="Tahoma"/>
                <a:cs typeface="Tahoma"/>
              </a:rPr>
              <a:t>Increase bearing capacity</a:t>
            </a:r>
          </a:p>
          <a:p>
            <a:pPr lvl="0" algn="l"/>
            <a:r>
              <a:rPr lang="en-US" sz="1200" spc="-10" dirty="0">
                <a:solidFill>
                  <a:srgbClr val="647378"/>
                </a:solidFill>
                <a:latin typeface="Tahoma"/>
                <a:cs typeface="Tahoma"/>
              </a:rPr>
              <a:t>Reduce vibration</a:t>
            </a:r>
          </a:p>
          <a:p>
            <a:pPr lvl="0" algn="l"/>
            <a:r>
              <a:rPr lang="en-US" sz="1200" spc="-10" dirty="0">
                <a:solidFill>
                  <a:srgbClr val="647378"/>
                </a:solidFill>
                <a:latin typeface="Tahoma"/>
                <a:cs typeface="Tahoma"/>
              </a:rPr>
              <a:t>Improve the availability of contaminated soil and sludge</a:t>
            </a:r>
          </a:p>
          <a:p>
            <a:pPr lvl="0" algn="l"/>
            <a:r>
              <a:rPr lang="en-US" sz="1200" spc="-10" dirty="0">
                <a:solidFill>
                  <a:srgbClr val="647378"/>
                </a:solidFill>
                <a:latin typeface="Tahoma"/>
                <a:cs typeface="Tahoma"/>
              </a:rPr>
              <a:t>Economic and environmental protection</a:t>
            </a:r>
          </a:p>
          <a:p>
            <a:pPr algn="l" rtl="0"/>
            <a:r>
              <a:rPr lang="en-US" dirty="0"/>
              <a:t> </a:t>
            </a:r>
          </a:p>
        </p:txBody>
      </p:sp>
      <p:pic>
        <p:nvPicPr>
          <p:cNvPr id="27" name="Picture 2" descr="E:\0001 Masar Al - Etqan\cv\soil injection\geopolymer-injec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69" y="2666062"/>
            <a:ext cx="2238896" cy="1863292"/>
          </a:xfrm>
          <a:prstGeom prst="flowChartMagneticDrum">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53385" y="4716016"/>
            <a:ext cx="3015219" cy="2492990"/>
          </a:xfrm>
          <a:prstGeom prst="rect">
            <a:avLst/>
          </a:prstGeom>
        </p:spPr>
        <p:txBody>
          <a:bodyPr wrap="square">
            <a:spAutoFit/>
          </a:bodyPr>
          <a:lstStyle/>
          <a:p>
            <a:pPr algn="l" rtl="0"/>
            <a:r>
              <a:rPr lang="en-US" sz="1200" spc="-10" dirty="0">
                <a:solidFill>
                  <a:srgbClr val="647378"/>
                </a:solidFill>
                <a:latin typeface="Tahoma"/>
                <a:cs typeface="Tahoma"/>
              </a:rPr>
              <a:t>Low pressure injection (grouting) is a standardized method described by ISO Standards ISO-EN 12715 Execution of special geotechnical work. Grouting. Grouting isn’t a method for the replacement of natural soil like jet grouting. In the grouting method, liquid agent is pumped by a special drilling hole into soil or rocks using pistons or plungers pump. Injected agent fills free area and decreasing water permeability. Therefore the goal of grouting can be described as modification of natural soil by: </a:t>
            </a:r>
          </a:p>
        </p:txBody>
      </p:sp>
      <p:pic>
        <p:nvPicPr>
          <p:cNvPr id="29" name="Picture 3" descr="E:\2 elite engneers\1\2020\EEC website\4 Projects\soil injection\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6817" y="6106740"/>
            <a:ext cx="3251200" cy="1571625"/>
          </a:xfrm>
          <a:prstGeom prst="flowChartMagneticDrum">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85829" y="7209006"/>
            <a:ext cx="3429000" cy="938719"/>
          </a:xfrm>
          <a:prstGeom prst="rect">
            <a:avLst/>
          </a:prstGeom>
        </p:spPr>
        <p:txBody>
          <a:bodyPr>
            <a:spAutoFit/>
          </a:bodyPr>
          <a:lstStyle/>
          <a:p>
            <a:pPr marL="171450" indent="-171450" algn="l" rtl="0">
              <a:buFont typeface="Wingdings" pitchFamily="2" charset="2"/>
              <a:buChar char="§"/>
            </a:pPr>
            <a:r>
              <a:rPr lang="en-US" sz="1100" b="1" spc="-10" dirty="0" smtClean="0">
                <a:solidFill>
                  <a:schemeClr val="accent2">
                    <a:lumMod val="75000"/>
                  </a:schemeClr>
                </a:solidFill>
                <a:latin typeface="Tahoma"/>
                <a:cs typeface="Tahoma"/>
              </a:rPr>
              <a:t>filling </a:t>
            </a:r>
            <a:r>
              <a:rPr lang="en-US" sz="1100" b="1" spc="-10" dirty="0">
                <a:solidFill>
                  <a:schemeClr val="accent2">
                    <a:lumMod val="75000"/>
                  </a:schemeClr>
                </a:solidFill>
                <a:latin typeface="Tahoma"/>
                <a:cs typeface="Tahoma"/>
              </a:rPr>
              <a:t>of soil emptiness (suffusion effect, fractures etc.), </a:t>
            </a:r>
            <a:endParaRPr lang="en-US" sz="1100" b="1" spc="-10" dirty="0" smtClean="0">
              <a:solidFill>
                <a:schemeClr val="accent2">
                  <a:lumMod val="75000"/>
                </a:schemeClr>
              </a:solidFill>
              <a:latin typeface="Tahoma"/>
              <a:cs typeface="Tahoma"/>
            </a:endParaRPr>
          </a:p>
          <a:p>
            <a:pPr marL="171450" indent="-171450" algn="l" rtl="0">
              <a:buFont typeface="Wingdings" pitchFamily="2" charset="2"/>
              <a:buChar char="§"/>
            </a:pPr>
            <a:r>
              <a:rPr lang="en-US" sz="1100" b="1" spc="-10" dirty="0" smtClean="0">
                <a:solidFill>
                  <a:schemeClr val="accent2">
                    <a:lumMod val="75000"/>
                  </a:schemeClr>
                </a:solidFill>
                <a:latin typeface="Tahoma"/>
                <a:cs typeface="Tahoma"/>
              </a:rPr>
              <a:t>filling </a:t>
            </a:r>
            <a:r>
              <a:rPr lang="en-US" sz="1100" b="1" spc="-10" dirty="0">
                <a:solidFill>
                  <a:schemeClr val="accent2">
                    <a:lumMod val="75000"/>
                  </a:schemeClr>
                </a:solidFill>
                <a:latin typeface="Tahoma"/>
                <a:cs typeface="Tahoma"/>
              </a:rPr>
              <a:t>of porous canals in soil,</a:t>
            </a:r>
          </a:p>
          <a:p>
            <a:pPr marL="171450" indent="-171450" algn="l" rtl="0">
              <a:buFont typeface="Wingdings" pitchFamily="2" charset="2"/>
              <a:buChar char="§"/>
            </a:pPr>
            <a:r>
              <a:rPr lang="en-US" sz="1100" b="1" spc="-10" dirty="0" smtClean="0">
                <a:solidFill>
                  <a:schemeClr val="accent2">
                    <a:lumMod val="75000"/>
                  </a:schemeClr>
                </a:solidFill>
                <a:latin typeface="Tahoma"/>
                <a:cs typeface="Tahoma"/>
              </a:rPr>
              <a:t>compaction </a:t>
            </a:r>
            <a:r>
              <a:rPr lang="en-US" sz="1100" b="1" spc="-10" dirty="0">
                <a:solidFill>
                  <a:schemeClr val="accent2">
                    <a:lumMod val="75000"/>
                  </a:schemeClr>
                </a:solidFill>
                <a:latin typeface="Tahoma"/>
                <a:cs typeface="Tahoma"/>
              </a:rPr>
              <a:t>and moving soil grains by the pressure of agent (binder).</a:t>
            </a:r>
          </a:p>
        </p:txBody>
      </p:sp>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31" name="Rectangle 30"/>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18</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190240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8"/>
          <p:cNvGrpSpPr/>
          <p:nvPr/>
        </p:nvGrpSpPr>
        <p:grpSpPr>
          <a:xfrm>
            <a:off x="603302" y="4168375"/>
            <a:ext cx="6125564" cy="39512"/>
            <a:chOff x="321271" y="3698227"/>
            <a:chExt cx="6905003" cy="36830"/>
          </a:xfrm>
        </p:grpSpPr>
        <p:sp>
          <p:nvSpPr>
            <p:cNvPr id="6" name="object 59"/>
            <p:cNvSpPr/>
            <p:nvPr/>
          </p:nvSpPr>
          <p:spPr>
            <a:xfrm>
              <a:off x="7224369" y="3698227"/>
              <a:ext cx="1905" cy="36830"/>
            </a:xfrm>
            <a:custGeom>
              <a:avLst/>
              <a:gdLst/>
              <a:ahLst/>
              <a:cxnLst/>
              <a:rect l="l" t="t" r="r" b="b"/>
              <a:pathLst>
                <a:path w="1904" h="36829">
                  <a:moveTo>
                    <a:pt x="1638" y="36512"/>
                  </a:moveTo>
                  <a:lnTo>
                    <a:pt x="0" y="36512"/>
                  </a:lnTo>
                  <a:lnTo>
                    <a:pt x="190" y="0"/>
                  </a:lnTo>
                  <a:lnTo>
                    <a:pt x="1638" y="0"/>
                  </a:lnTo>
                  <a:lnTo>
                    <a:pt x="1638" y="36512"/>
                  </a:lnTo>
                  <a:close/>
                </a:path>
              </a:pathLst>
            </a:custGeom>
            <a:solidFill>
              <a:srgbClr val="00548D"/>
            </a:solidFill>
          </p:spPr>
          <p:txBody>
            <a:bodyPr wrap="square" lIns="0" tIns="0" rIns="0" bIns="0" rtlCol="0"/>
            <a:lstStyle/>
            <a:p>
              <a:endParaRPr/>
            </a:p>
          </p:txBody>
        </p:sp>
        <p:sp>
          <p:nvSpPr>
            <p:cNvPr id="7" name="object 60"/>
            <p:cNvSpPr/>
            <p:nvPr/>
          </p:nvSpPr>
          <p:spPr>
            <a:xfrm>
              <a:off x="1270393" y="3698227"/>
              <a:ext cx="5005070" cy="36830"/>
            </a:xfrm>
            <a:custGeom>
              <a:avLst/>
              <a:gdLst/>
              <a:ahLst/>
              <a:cxnLst/>
              <a:rect l="l" t="t" r="r" b="b"/>
              <a:pathLst>
                <a:path w="5005070" h="36829">
                  <a:moveTo>
                    <a:pt x="5004892" y="36512"/>
                  </a:moveTo>
                  <a:lnTo>
                    <a:pt x="0" y="36512"/>
                  </a:lnTo>
                  <a:lnTo>
                    <a:pt x="0" y="0"/>
                  </a:lnTo>
                  <a:lnTo>
                    <a:pt x="5004892" y="0"/>
                  </a:lnTo>
                  <a:lnTo>
                    <a:pt x="5004892" y="36512"/>
                  </a:lnTo>
                  <a:close/>
                </a:path>
              </a:pathLst>
            </a:custGeom>
            <a:solidFill>
              <a:srgbClr val="647378"/>
            </a:solidFill>
          </p:spPr>
          <p:txBody>
            <a:bodyPr wrap="square" lIns="0" tIns="0" rIns="0" bIns="0" rtlCol="0"/>
            <a:lstStyle/>
            <a:p>
              <a:endParaRPr/>
            </a:p>
          </p:txBody>
        </p:sp>
        <p:sp>
          <p:nvSpPr>
            <p:cNvPr id="8" name="object 61"/>
            <p:cNvSpPr/>
            <p:nvPr/>
          </p:nvSpPr>
          <p:spPr>
            <a:xfrm>
              <a:off x="321271" y="3698227"/>
              <a:ext cx="6903720" cy="36830"/>
            </a:xfrm>
            <a:custGeom>
              <a:avLst/>
              <a:gdLst/>
              <a:ahLst/>
              <a:cxnLst/>
              <a:rect l="l" t="t" r="r" b="b"/>
              <a:pathLst>
                <a:path w="6903720" h="36829">
                  <a:moveTo>
                    <a:pt x="906399" y="0"/>
                  </a:moveTo>
                  <a:lnTo>
                    <a:pt x="0" y="0"/>
                  </a:lnTo>
                  <a:lnTo>
                    <a:pt x="0" y="36512"/>
                  </a:lnTo>
                  <a:lnTo>
                    <a:pt x="906399" y="36512"/>
                  </a:lnTo>
                  <a:lnTo>
                    <a:pt x="906399" y="0"/>
                  </a:lnTo>
                  <a:close/>
                </a:path>
                <a:path w="6903720" h="36829">
                  <a:moveTo>
                    <a:pt x="6903098" y="0"/>
                  </a:moveTo>
                  <a:lnTo>
                    <a:pt x="5996686" y="0"/>
                  </a:lnTo>
                  <a:lnTo>
                    <a:pt x="5996686" y="36512"/>
                  </a:lnTo>
                  <a:lnTo>
                    <a:pt x="6903098" y="36512"/>
                  </a:lnTo>
                  <a:lnTo>
                    <a:pt x="6903098" y="0"/>
                  </a:lnTo>
                  <a:close/>
                </a:path>
              </a:pathLst>
            </a:custGeom>
            <a:solidFill>
              <a:srgbClr val="8F4C33"/>
            </a:solidFill>
          </p:spPr>
          <p:txBody>
            <a:bodyPr wrap="square" lIns="0" tIns="0" rIns="0" bIns="0" rtlCol="0"/>
            <a:lstStyle/>
            <a:p>
              <a:endParaRPr/>
            </a:p>
          </p:txBody>
        </p:sp>
      </p:grpSp>
      <p:sp>
        <p:nvSpPr>
          <p:cNvPr id="10" name="object 63"/>
          <p:cNvSpPr txBox="1"/>
          <p:nvPr/>
        </p:nvSpPr>
        <p:spPr>
          <a:xfrm>
            <a:off x="148159" y="1115616"/>
            <a:ext cx="3208833" cy="3329758"/>
          </a:xfrm>
          <a:prstGeom prst="rect">
            <a:avLst/>
          </a:prstGeom>
        </p:spPr>
        <p:txBody>
          <a:bodyPr vert="horz" wrap="square" lIns="0" tIns="163195" rIns="0" bIns="0" rtlCol="0">
            <a:spAutoFit/>
          </a:bodyPr>
          <a:lstStyle/>
          <a:p>
            <a:pPr marL="230504" algn="ctr" rtl="0">
              <a:lnSpc>
                <a:spcPct val="100000"/>
              </a:lnSpc>
              <a:spcBef>
                <a:spcPts val="1285"/>
              </a:spcBef>
            </a:pPr>
            <a:r>
              <a:rPr lang="en-US" sz="2000" b="1" u="sng" spc="-5" dirty="0">
                <a:solidFill>
                  <a:srgbClr val="8F784B"/>
                </a:solidFill>
                <a:uFill>
                  <a:solidFill>
                    <a:srgbClr val="8F4C33"/>
                  </a:solidFill>
                </a:uFill>
                <a:latin typeface="Malgun Gothic"/>
                <a:cs typeface="Malgun Gothic"/>
              </a:rPr>
              <a:t>We B</a:t>
            </a:r>
            <a:r>
              <a:rPr lang="en-US" sz="2000" b="1" u="sng" spc="-5" dirty="0" smtClean="0">
                <a:solidFill>
                  <a:srgbClr val="8F784B"/>
                </a:solidFill>
                <a:uFill>
                  <a:solidFill>
                    <a:srgbClr val="8F4C33"/>
                  </a:solidFill>
                </a:uFill>
                <a:latin typeface="Malgun Gothic"/>
                <a:cs typeface="Malgun Gothic"/>
              </a:rPr>
              <a:t>elieve</a:t>
            </a:r>
            <a:endParaRPr sz="2000" dirty="0">
              <a:solidFill>
                <a:srgbClr val="8F784B"/>
              </a:solidFill>
              <a:latin typeface="Malgun Gothic"/>
              <a:cs typeface="Malgun Gothic"/>
            </a:endParaRPr>
          </a:p>
          <a:p>
            <a:pPr marL="12700" marR="5080" indent="81915" algn="ctr" rtl="0">
              <a:spcBef>
                <a:spcPts val="715"/>
              </a:spcBef>
            </a:pPr>
            <a:r>
              <a:rPr lang="en-US" dirty="0" smtClean="0">
                <a:solidFill>
                  <a:schemeClr val="accent2">
                    <a:lumMod val="50000"/>
                  </a:schemeClr>
                </a:solidFill>
                <a:latin typeface="Tahoma" pitchFamily="34" charset="0"/>
                <a:ea typeface="Tahoma" pitchFamily="34" charset="0"/>
                <a:cs typeface="Tahoma" pitchFamily="34" charset="0"/>
              </a:rPr>
              <a:t>“</a:t>
            </a:r>
            <a:r>
              <a:rPr lang="en-US" spc="-70" dirty="0">
                <a:solidFill>
                  <a:srgbClr val="647378"/>
                </a:solidFill>
                <a:latin typeface="Tahoma" pitchFamily="34" charset="0"/>
                <a:ea typeface="Tahoma" pitchFamily="34" charset="0"/>
                <a:cs typeface="Tahoma" pitchFamily="34" charset="0"/>
              </a:rPr>
              <a:t>Our roots are important to us as we evolve and grow, we understand that maintaining the integrity of our past through a commitment to quality service, employees appreciation, and delivering innovative, practical solutions to our clients is the key to our success.”</a:t>
            </a:r>
          </a:p>
          <a:p>
            <a:pPr marL="12700" marR="5080" indent="81915" algn="l" rtl="0">
              <a:lnSpc>
                <a:spcPct val="100000"/>
              </a:lnSpc>
              <a:spcBef>
                <a:spcPts val="715"/>
              </a:spcBef>
            </a:pPr>
            <a:endParaRPr sz="1200" dirty="0">
              <a:latin typeface="Tahoma"/>
              <a:cs typeface="Tahoma"/>
            </a:endParaRPr>
          </a:p>
        </p:txBody>
      </p:sp>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solidFill>
                  <a:srgbClr val="8F784B"/>
                </a:solidFill>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solidFill>
                  <a:srgbClr val="8F784B"/>
                </a:solidFill>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solidFill>
                  <a:srgbClr val="8F784B"/>
                </a:solidFill>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solidFill>
                  <a:srgbClr val="8F784B"/>
                </a:solidFill>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solidFill>
                  <a:srgbClr val="8F784B"/>
                </a:solidFill>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solidFill>
                  <a:srgbClr val="8F784B"/>
                </a:solidFill>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solidFill>
                  <a:srgbClr val="8F784B"/>
                </a:solidFill>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solidFill>
                  <a:srgbClr val="8F784B"/>
                </a:solidFill>
              </a:endParaRPr>
            </a:p>
          </p:txBody>
        </p:sp>
      </p:grpSp>
      <p:sp>
        <p:nvSpPr>
          <p:cNvPr id="21" name="object 29"/>
          <p:cNvSpPr txBox="1"/>
          <p:nvPr/>
        </p:nvSpPr>
        <p:spPr>
          <a:xfrm>
            <a:off x="425000" y="4298413"/>
            <a:ext cx="5864366" cy="447558"/>
          </a:xfrm>
          <a:prstGeom prst="rect">
            <a:avLst/>
          </a:prstGeom>
        </p:spPr>
        <p:txBody>
          <a:bodyPr vert="horz" wrap="square" lIns="0" tIns="16510" rIns="0" bIns="0" rtlCol="0">
            <a:spAutoFit/>
          </a:bodyPr>
          <a:lstStyle/>
          <a:p>
            <a:pPr marL="12700" marR="5080" algn="just">
              <a:lnSpc>
                <a:spcPct val="100000"/>
              </a:lnSpc>
              <a:spcBef>
                <a:spcPts val="130"/>
              </a:spcBef>
            </a:pPr>
            <a:r>
              <a:rPr sz="2800" dirty="0"/>
              <a:t>EXPERIENCE,PRECISION &amp; </a:t>
            </a:r>
            <a:r>
              <a:rPr sz="2800" dirty="0" smtClean="0"/>
              <a:t>EXCELLENCE</a:t>
            </a:r>
            <a:endParaRPr sz="2800"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3" name="object 63"/>
          <p:cNvSpPr txBox="1"/>
          <p:nvPr/>
        </p:nvSpPr>
        <p:spPr>
          <a:xfrm>
            <a:off x="3518343" y="1126647"/>
            <a:ext cx="3208833" cy="2501326"/>
          </a:xfrm>
          <a:prstGeom prst="rect">
            <a:avLst/>
          </a:prstGeom>
        </p:spPr>
        <p:txBody>
          <a:bodyPr vert="horz" wrap="square" lIns="0" tIns="163195" rIns="0" bIns="0" rtlCol="0">
            <a:spAutoFit/>
          </a:bodyPr>
          <a:lstStyle/>
          <a:p>
            <a:pPr marL="230504" algn="ctr" rtl="0">
              <a:lnSpc>
                <a:spcPct val="100000"/>
              </a:lnSpc>
              <a:spcBef>
                <a:spcPts val="1285"/>
              </a:spcBef>
            </a:pPr>
            <a:r>
              <a:rPr lang="ar-IQ" sz="2000" b="1" u="sng" spc="-5" dirty="0" smtClean="0">
                <a:solidFill>
                  <a:srgbClr val="8F784B"/>
                </a:solidFill>
                <a:uFill>
                  <a:solidFill>
                    <a:srgbClr val="8F4C33"/>
                  </a:solidFill>
                </a:uFill>
                <a:latin typeface="Malgun Gothic"/>
                <a:cs typeface="Malgun Gothic"/>
              </a:rPr>
              <a:t>نؤمن بأن</a:t>
            </a:r>
            <a:endParaRPr sz="2000" dirty="0">
              <a:solidFill>
                <a:srgbClr val="8F784B"/>
              </a:solidFill>
              <a:latin typeface="Malgun Gothic"/>
              <a:cs typeface="Malgun Gothic"/>
            </a:endParaRPr>
          </a:p>
          <a:p>
            <a:pPr marL="12700" marR="5080" indent="81915" algn="ctr">
              <a:spcBef>
                <a:spcPts val="715"/>
              </a:spcBef>
            </a:pPr>
            <a:r>
              <a:rPr lang="ar-IQ" dirty="0">
                <a:solidFill>
                  <a:schemeClr val="bg1">
                    <a:lumMod val="50000"/>
                  </a:schemeClr>
                </a:solidFill>
                <a:latin typeface="Tahoma" pitchFamily="34" charset="0"/>
                <a:ea typeface="Tahoma" pitchFamily="34" charset="0"/>
                <a:cs typeface="Tahoma" pitchFamily="34" charset="0"/>
              </a:rPr>
              <a:t>"إن جذورنا مهمة بالنسبة لنا ونحن نتطور وننمو، ونحن ندرك أن الحفاظ على سلامة ماضينا من خلال الالتزام بجودة الخدمة، وتقدير الموظفين، وتقديم حلول مبتكرة وعملية لعملائنا هو مفتاح نجاحنا</a:t>
            </a:r>
            <a:r>
              <a:rPr lang="ar-IQ" dirty="0" smtClean="0">
                <a:solidFill>
                  <a:schemeClr val="bg1">
                    <a:lumMod val="50000"/>
                  </a:schemeClr>
                </a:solidFill>
                <a:latin typeface="Tahoma" pitchFamily="34" charset="0"/>
                <a:ea typeface="Tahoma" pitchFamily="34" charset="0"/>
                <a:cs typeface="Tahoma" pitchFamily="34" charset="0"/>
              </a:rPr>
              <a:t>."</a:t>
            </a:r>
            <a:endParaRPr sz="1200" dirty="0">
              <a:solidFill>
                <a:schemeClr val="bg1">
                  <a:lumMod val="50000"/>
                </a:schemeClr>
              </a:solidFill>
              <a:latin typeface="Tahoma"/>
              <a:cs typeface="Tahoma"/>
            </a:endParaRPr>
          </a:p>
        </p:txBody>
      </p:sp>
      <p:sp>
        <p:nvSpPr>
          <p:cNvPr id="24" name="object 29"/>
          <p:cNvSpPr txBox="1"/>
          <p:nvPr/>
        </p:nvSpPr>
        <p:spPr>
          <a:xfrm>
            <a:off x="436937" y="4680449"/>
            <a:ext cx="5864366" cy="447558"/>
          </a:xfrm>
          <a:prstGeom prst="rect">
            <a:avLst/>
          </a:prstGeom>
        </p:spPr>
        <p:txBody>
          <a:bodyPr vert="horz" wrap="square" lIns="0" tIns="16510" rIns="0" bIns="0" rtlCol="0">
            <a:spAutoFit/>
          </a:bodyPr>
          <a:lstStyle/>
          <a:p>
            <a:pPr marL="12700" marR="5080" algn="ctr">
              <a:lnSpc>
                <a:spcPct val="100000"/>
              </a:lnSpc>
              <a:spcBef>
                <a:spcPts val="130"/>
              </a:spcBef>
            </a:pPr>
            <a:r>
              <a:rPr lang="ar-IQ" sz="2800" dirty="0" smtClean="0"/>
              <a:t>الخبــــــــرة والدقــــــة والتميــــــز</a:t>
            </a:r>
            <a:endParaRPr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6902" y="5363082"/>
            <a:ext cx="3001275" cy="2851211"/>
          </a:xfrm>
          <a:prstGeom prst="rect">
            <a:avLst/>
          </a:prstGeom>
        </p:spPr>
      </p:pic>
      <p:sp>
        <p:nvSpPr>
          <p:cNvPr id="26" name="Rectangle 25"/>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3" name="Rectangle 2"/>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41952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4" name="Rectangle 63"/>
          <p:cNvSpPr/>
          <p:nvPr/>
        </p:nvSpPr>
        <p:spPr>
          <a:xfrm>
            <a:off x="1531777" y="971600"/>
            <a:ext cx="3828933" cy="461665"/>
          </a:xfrm>
          <a:prstGeom prst="rect">
            <a:avLst/>
          </a:prstGeom>
        </p:spPr>
        <p:txBody>
          <a:bodyPr wrap="none">
            <a:spAutoFit/>
          </a:bodyPr>
          <a:lstStyle/>
          <a:p>
            <a:r>
              <a:rPr lang="en-US" sz="2400" b="1" spc="-10" dirty="0" smtClean="0">
                <a:solidFill>
                  <a:srgbClr val="647378"/>
                </a:solidFill>
                <a:latin typeface="Tahoma"/>
                <a:cs typeface="Tahoma"/>
              </a:rPr>
              <a:t>Mechanical Engineering</a:t>
            </a:r>
            <a:endParaRPr lang="en-US" sz="2400" b="1" spc="-10" dirty="0">
              <a:solidFill>
                <a:srgbClr val="647378"/>
              </a:solidFill>
              <a:latin typeface="Tahoma"/>
              <a:cs typeface="Tahoma"/>
            </a:endParaRPr>
          </a:p>
        </p:txBody>
      </p:sp>
      <p:sp>
        <p:nvSpPr>
          <p:cNvPr id="2" name="Rectangle 1"/>
          <p:cNvSpPr/>
          <p:nvPr/>
        </p:nvSpPr>
        <p:spPr>
          <a:xfrm>
            <a:off x="356691" y="1953293"/>
            <a:ext cx="6144618" cy="2185214"/>
          </a:xfrm>
          <a:prstGeom prst="rect">
            <a:avLst/>
          </a:prstGeom>
        </p:spPr>
        <p:txBody>
          <a:bodyPr wrap="square">
            <a:spAutoFit/>
          </a:bodyPr>
          <a:lstStyle/>
          <a:p>
            <a:pPr algn="l" rtl="0"/>
            <a:r>
              <a:rPr lang="en-US" sz="1600" b="1" spc="-10" dirty="0" smtClean="0">
                <a:solidFill>
                  <a:srgbClr val="8F784B"/>
                </a:solidFill>
                <a:latin typeface="Tahoma"/>
                <a:cs typeface="Tahoma"/>
              </a:rPr>
              <a:t>ERAM</a:t>
            </a:r>
            <a:r>
              <a:rPr lang="en-US" sz="1600" b="1" spc="-10" dirty="0" smtClean="0">
                <a:solidFill>
                  <a:schemeClr val="accent2">
                    <a:lumMod val="75000"/>
                  </a:schemeClr>
                </a:solidFill>
                <a:latin typeface="Tahoma"/>
                <a:cs typeface="Tahoma"/>
              </a:rPr>
              <a:t> </a:t>
            </a:r>
            <a:r>
              <a:rPr lang="en-US" sz="2400" dirty="0" smtClean="0"/>
              <a:t>  </a:t>
            </a:r>
            <a:r>
              <a:rPr lang="en-US" sz="1400" spc="-10" dirty="0">
                <a:solidFill>
                  <a:srgbClr val="647378"/>
                </a:solidFill>
                <a:latin typeface="Tahoma"/>
                <a:cs typeface="Tahoma"/>
              </a:rPr>
              <a:t>capabilities in Construction, Construction Materials application, Mechanical, Electrical &amp; Plumbing are built around providing feasible and economically viable designs. The company is devoted to develop and discover solutions that are a perfect fit for the Client’s objective as well as budgets.</a:t>
            </a:r>
          </a:p>
          <a:p>
            <a:pPr algn="l" rtl="0"/>
            <a:endParaRPr lang="en-US" sz="1400" spc="-10" dirty="0">
              <a:solidFill>
                <a:srgbClr val="647378"/>
              </a:solidFill>
              <a:latin typeface="Tahoma"/>
              <a:cs typeface="Tahoma"/>
            </a:endParaRPr>
          </a:p>
          <a:p>
            <a:pPr algn="l" rtl="0"/>
            <a:r>
              <a:rPr lang="en-US" sz="1400" spc="-10" dirty="0">
                <a:solidFill>
                  <a:srgbClr val="647378"/>
                </a:solidFill>
                <a:latin typeface="Tahoma"/>
                <a:cs typeface="Tahoma"/>
              </a:rPr>
              <a:t>The gamut of services offered by MAEC encompasses heating, ventilation, air conditioning, refrigeration, plumbing, fire protection and utility distribution systems.</a:t>
            </a:r>
          </a:p>
        </p:txBody>
      </p:sp>
      <p:sp>
        <p:nvSpPr>
          <p:cNvPr id="25" name="Rectangle 24"/>
          <p:cNvSpPr/>
          <p:nvPr/>
        </p:nvSpPr>
        <p:spPr>
          <a:xfrm>
            <a:off x="3646210" y="5133523"/>
            <a:ext cx="3429000" cy="2308324"/>
          </a:xfrm>
          <a:prstGeom prst="rect">
            <a:avLst/>
          </a:prstGeom>
        </p:spPr>
        <p:txBody>
          <a:bodyPr>
            <a:spAutoFit/>
          </a:bodyPr>
          <a:lstStyle/>
          <a:p>
            <a:pPr marL="171450" indent="-171450" algn="l" rtl="0">
              <a:buFont typeface="Wingdings" pitchFamily="2" charset="2"/>
              <a:buChar char="§"/>
            </a:pPr>
            <a:r>
              <a:rPr lang="en-US" sz="1200" spc="-10" dirty="0">
                <a:solidFill>
                  <a:srgbClr val="647378"/>
                </a:solidFill>
                <a:latin typeface="Tahoma"/>
                <a:cs typeface="Tahoma"/>
              </a:rPr>
              <a:t>HVAC SYSTEM</a:t>
            </a:r>
          </a:p>
          <a:p>
            <a:pPr marL="171450" indent="-171450" algn="l" rtl="0">
              <a:buFont typeface="Wingdings" pitchFamily="2" charset="2"/>
              <a:buChar char="§"/>
            </a:pPr>
            <a:r>
              <a:rPr lang="en-US" sz="1200" spc="-10" dirty="0">
                <a:solidFill>
                  <a:srgbClr val="647378"/>
                </a:solidFill>
                <a:latin typeface="Tahoma"/>
                <a:cs typeface="Tahoma"/>
              </a:rPr>
              <a:t>HOT &amp; COLD WATER SUPPLY SYSTEM</a:t>
            </a:r>
          </a:p>
          <a:p>
            <a:pPr marL="171450" indent="-171450" algn="l" rtl="0">
              <a:buFont typeface="Wingdings" pitchFamily="2" charset="2"/>
              <a:buChar char="§"/>
            </a:pPr>
            <a:r>
              <a:rPr lang="en-US" sz="1200" spc="-10" dirty="0">
                <a:solidFill>
                  <a:srgbClr val="647378"/>
                </a:solidFill>
                <a:latin typeface="Tahoma"/>
                <a:cs typeface="Tahoma"/>
              </a:rPr>
              <a:t>FIRE FIGHTING SYSTEM</a:t>
            </a:r>
          </a:p>
          <a:p>
            <a:pPr marL="171450" indent="-171450" algn="l" rtl="0">
              <a:buFont typeface="Wingdings" pitchFamily="2" charset="2"/>
              <a:buChar char="§"/>
            </a:pPr>
            <a:r>
              <a:rPr lang="en-US" sz="1200" spc="-10" dirty="0">
                <a:solidFill>
                  <a:srgbClr val="647378"/>
                </a:solidFill>
                <a:latin typeface="Tahoma"/>
                <a:cs typeface="Tahoma"/>
              </a:rPr>
              <a:t>MEDICAL GASES SYSTEM</a:t>
            </a:r>
          </a:p>
          <a:p>
            <a:pPr marL="171450" indent="-171450" algn="l" rtl="0">
              <a:buFont typeface="Wingdings" pitchFamily="2" charset="2"/>
              <a:buChar char="§"/>
            </a:pPr>
            <a:r>
              <a:rPr lang="en-US" sz="1200" spc="-10" dirty="0">
                <a:solidFill>
                  <a:srgbClr val="647378"/>
                </a:solidFill>
                <a:latin typeface="Tahoma"/>
                <a:cs typeface="Tahoma"/>
              </a:rPr>
              <a:t>WATER FILTRATION SYSTEM</a:t>
            </a:r>
          </a:p>
          <a:p>
            <a:pPr marL="171450" indent="-171450" algn="l" rtl="0">
              <a:buFont typeface="Wingdings" pitchFamily="2" charset="2"/>
              <a:buChar char="§"/>
            </a:pPr>
            <a:r>
              <a:rPr lang="en-US" sz="1200" spc="-10" dirty="0">
                <a:solidFill>
                  <a:srgbClr val="647378"/>
                </a:solidFill>
                <a:latin typeface="Tahoma"/>
                <a:cs typeface="Tahoma"/>
              </a:rPr>
              <a:t>IRRIGATION SYSTEM</a:t>
            </a:r>
          </a:p>
          <a:p>
            <a:pPr marL="171450" indent="-171450" algn="l" rtl="0">
              <a:buFont typeface="Wingdings" pitchFamily="2" charset="2"/>
              <a:buChar char="§"/>
            </a:pPr>
            <a:r>
              <a:rPr lang="en-US" sz="1200" spc="-10" dirty="0">
                <a:solidFill>
                  <a:srgbClr val="647378"/>
                </a:solidFill>
                <a:latin typeface="Tahoma"/>
                <a:cs typeface="Tahoma"/>
              </a:rPr>
              <a:t>SWIMMING POOL</a:t>
            </a:r>
          </a:p>
          <a:p>
            <a:pPr marL="171450" indent="-171450" algn="l" rtl="0">
              <a:buFont typeface="Wingdings" pitchFamily="2" charset="2"/>
              <a:buChar char="§"/>
            </a:pPr>
            <a:r>
              <a:rPr lang="en-US" sz="1200" spc="-10" dirty="0">
                <a:solidFill>
                  <a:srgbClr val="647378"/>
                </a:solidFill>
                <a:latin typeface="Tahoma"/>
                <a:cs typeface="Tahoma"/>
              </a:rPr>
              <a:t>DRAINAGE</a:t>
            </a:r>
          </a:p>
          <a:p>
            <a:pPr marL="171450" indent="-171450" algn="l" rtl="0">
              <a:buFont typeface="Wingdings" pitchFamily="2" charset="2"/>
              <a:buChar char="§"/>
            </a:pPr>
            <a:r>
              <a:rPr lang="en-US" sz="1200" spc="-10" dirty="0">
                <a:solidFill>
                  <a:srgbClr val="647378"/>
                </a:solidFill>
                <a:latin typeface="Tahoma"/>
                <a:cs typeface="Tahoma"/>
              </a:rPr>
              <a:t>SANITATION</a:t>
            </a:r>
          </a:p>
          <a:p>
            <a:pPr marL="171450" indent="-171450" algn="l" rtl="0">
              <a:buFont typeface="Wingdings" pitchFamily="2" charset="2"/>
              <a:buChar char="§"/>
            </a:pPr>
            <a:r>
              <a:rPr lang="en-US" sz="1200" spc="-10" dirty="0">
                <a:solidFill>
                  <a:srgbClr val="647378"/>
                </a:solidFill>
                <a:latin typeface="Tahoma"/>
                <a:cs typeface="Tahoma"/>
              </a:rPr>
              <a:t>RAIN WATER</a:t>
            </a:r>
          </a:p>
          <a:p>
            <a:pPr marL="171450" indent="-171450" algn="l" rtl="0">
              <a:buFont typeface="Wingdings" pitchFamily="2" charset="2"/>
              <a:buChar char="§"/>
            </a:pPr>
            <a:r>
              <a:rPr lang="en-US" sz="1200" spc="-10" dirty="0">
                <a:solidFill>
                  <a:srgbClr val="647378"/>
                </a:solidFill>
                <a:latin typeface="Tahoma"/>
                <a:cs typeface="Tahoma"/>
              </a:rPr>
              <a:t>SEWAGE TREATMENT</a:t>
            </a:r>
          </a:p>
          <a:p>
            <a:pPr marL="171450" indent="-171450" algn="l" rtl="0">
              <a:buFont typeface="Wingdings" pitchFamily="2" charset="2"/>
              <a:buChar char="§"/>
            </a:pPr>
            <a:r>
              <a:rPr lang="en-US" sz="1200" spc="-10" dirty="0">
                <a:solidFill>
                  <a:srgbClr val="647378"/>
                </a:solidFill>
                <a:latin typeface="Tahoma"/>
                <a:cs typeface="Tahoma"/>
              </a:rPr>
              <a:t>LPG/Fuel SYSTEM</a:t>
            </a:r>
          </a:p>
        </p:txBody>
      </p:sp>
      <p:sp>
        <p:nvSpPr>
          <p:cNvPr id="26" name="Rectangle 25"/>
          <p:cNvSpPr/>
          <p:nvPr/>
        </p:nvSpPr>
        <p:spPr>
          <a:xfrm>
            <a:off x="3646210" y="4759816"/>
            <a:ext cx="3429000" cy="369332"/>
          </a:xfrm>
          <a:prstGeom prst="rect">
            <a:avLst/>
          </a:prstGeom>
        </p:spPr>
        <p:txBody>
          <a:bodyPr>
            <a:spAutoFit/>
          </a:bodyPr>
          <a:lstStyle/>
          <a:p>
            <a:pPr algn="l" rtl="0"/>
            <a:r>
              <a:rPr lang="en-US" b="1" spc="-10" dirty="0" smtClean="0">
                <a:solidFill>
                  <a:srgbClr val="8F784B"/>
                </a:solidFill>
                <a:latin typeface="Tahoma"/>
                <a:cs typeface="Tahoma"/>
              </a:rPr>
              <a:t>Mechanical Systems</a:t>
            </a:r>
            <a:endParaRPr lang="en-US" b="1" spc="-10" dirty="0">
              <a:solidFill>
                <a:srgbClr val="8F784B"/>
              </a:solidFill>
              <a:latin typeface="Tahoma"/>
              <a:cs typeface="Tahoma"/>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3385" y="4568726"/>
            <a:ext cx="3429000" cy="2571750"/>
          </a:xfrm>
          <a:prstGeom prst="rect">
            <a:avLst/>
          </a:prstGeom>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19</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32759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4" name="Rectangle 63"/>
          <p:cNvSpPr/>
          <p:nvPr/>
        </p:nvSpPr>
        <p:spPr>
          <a:xfrm>
            <a:off x="1531777" y="971600"/>
            <a:ext cx="3828933" cy="461665"/>
          </a:xfrm>
          <a:prstGeom prst="rect">
            <a:avLst/>
          </a:prstGeom>
        </p:spPr>
        <p:txBody>
          <a:bodyPr wrap="none">
            <a:spAutoFit/>
          </a:bodyPr>
          <a:lstStyle/>
          <a:p>
            <a:r>
              <a:rPr lang="en-US" sz="2400" b="1" spc="-10" dirty="0" smtClean="0">
                <a:solidFill>
                  <a:srgbClr val="647378"/>
                </a:solidFill>
                <a:latin typeface="Tahoma"/>
                <a:cs typeface="Tahoma"/>
              </a:rPr>
              <a:t>Mechanical Engineering</a:t>
            </a:r>
            <a:endParaRPr lang="en-US" sz="2400" b="1" spc="-10" dirty="0">
              <a:solidFill>
                <a:srgbClr val="647378"/>
              </a:solidFill>
              <a:latin typeface="Tahoma"/>
              <a:cs typeface="Tahoma"/>
            </a:endParaRPr>
          </a:p>
        </p:txBody>
      </p:sp>
      <p:sp>
        <p:nvSpPr>
          <p:cNvPr id="21" name="Rectangle 20"/>
          <p:cNvSpPr/>
          <p:nvPr/>
        </p:nvSpPr>
        <p:spPr>
          <a:xfrm>
            <a:off x="113216" y="1642448"/>
            <a:ext cx="2045934" cy="830997"/>
          </a:xfrm>
          <a:prstGeom prst="rect">
            <a:avLst/>
          </a:prstGeom>
        </p:spPr>
        <p:txBody>
          <a:bodyPr wrap="square">
            <a:spAutoFit/>
          </a:bodyPr>
          <a:lstStyle/>
          <a:p>
            <a:pPr algn="l" rtl="0"/>
            <a:r>
              <a:rPr lang="en-US" sz="1600" b="1" spc="-10" dirty="0">
                <a:solidFill>
                  <a:srgbClr val="8F784B"/>
                </a:solidFill>
                <a:latin typeface="Tahoma"/>
                <a:cs typeface="Tahoma"/>
              </a:rPr>
              <a:t>HVAC ENGINEERING</a:t>
            </a:r>
          </a:p>
          <a:p>
            <a:pPr algn="l" rtl="0"/>
            <a:r>
              <a:rPr lang="en-US" sz="1600" b="1" spc="-10" dirty="0">
                <a:solidFill>
                  <a:srgbClr val="8F784B"/>
                </a:solidFill>
                <a:latin typeface="Tahoma"/>
                <a:cs typeface="Tahoma"/>
              </a:rPr>
              <a:t>SERVICES</a:t>
            </a:r>
          </a:p>
        </p:txBody>
      </p:sp>
      <p:sp>
        <p:nvSpPr>
          <p:cNvPr id="3" name="Rectangle 2"/>
          <p:cNvSpPr/>
          <p:nvPr/>
        </p:nvSpPr>
        <p:spPr>
          <a:xfrm>
            <a:off x="114797" y="2409442"/>
            <a:ext cx="3149869" cy="1569660"/>
          </a:xfrm>
          <a:prstGeom prst="rect">
            <a:avLst/>
          </a:prstGeom>
        </p:spPr>
        <p:txBody>
          <a:bodyPr wrap="square">
            <a:spAutoFit/>
          </a:bodyPr>
          <a:lstStyle/>
          <a:p>
            <a:pPr algn="l" rtl="0"/>
            <a:r>
              <a:rPr lang="en-US" sz="1200" b="1" spc="-10" dirty="0" smtClean="0">
                <a:solidFill>
                  <a:srgbClr val="8F784B"/>
                </a:solidFill>
                <a:latin typeface="Tahoma"/>
                <a:cs typeface="Tahoma"/>
              </a:rPr>
              <a:t>ERAM</a:t>
            </a:r>
            <a:r>
              <a:rPr lang="en-US" sz="1200" b="1" spc="-10" dirty="0" smtClean="0">
                <a:solidFill>
                  <a:schemeClr val="accent2">
                    <a:lumMod val="75000"/>
                  </a:schemeClr>
                </a:solidFill>
                <a:latin typeface="Tahoma"/>
                <a:cs typeface="Tahoma"/>
              </a:rPr>
              <a:t> </a:t>
            </a:r>
            <a:r>
              <a:rPr lang="en-US" sz="1200" spc="-10" dirty="0">
                <a:solidFill>
                  <a:srgbClr val="647378"/>
                </a:solidFill>
                <a:latin typeface="Tahoma"/>
                <a:cs typeface="Tahoma"/>
              </a:rPr>
              <a:t>is an experienced HVAC</a:t>
            </a:r>
            <a:r>
              <a:rPr lang="en-US" dirty="0"/>
              <a:t> </a:t>
            </a:r>
            <a:r>
              <a:rPr lang="en-US" sz="1200" spc="-10" dirty="0">
                <a:solidFill>
                  <a:srgbClr val="647378"/>
                </a:solidFill>
                <a:latin typeface="Tahoma"/>
                <a:cs typeface="Tahoma"/>
              </a:rPr>
              <a:t>specialist.</a:t>
            </a:r>
          </a:p>
          <a:p>
            <a:pPr algn="l" rtl="0"/>
            <a:r>
              <a:rPr lang="en-US" sz="1200" spc="-10" dirty="0">
                <a:solidFill>
                  <a:srgbClr val="647378"/>
                </a:solidFill>
                <a:latin typeface="Tahoma"/>
                <a:cs typeface="Tahoma"/>
              </a:rPr>
              <a:t>HVAC - a specialist Company in the Iraq</a:t>
            </a:r>
          </a:p>
          <a:p>
            <a:pPr algn="l" rtl="0"/>
            <a:r>
              <a:rPr lang="en-US" sz="1200" spc="-10" dirty="0">
                <a:solidFill>
                  <a:srgbClr val="647378"/>
                </a:solidFill>
                <a:latin typeface="Tahoma"/>
                <a:cs typeface="Tahoma"/>
              </a:rPr>
              <a:t>We provide HVAC (Heating, ventilation</a:t>
            </a:r>
          </a:p>
          <a:p>
            <a:pPr algn="l" rtl="0"/>
            <a:r>
              <a:rPr lang="en-US" sz="1200" spc="-10" dirty="0">
                <a:solidFill>
                  <a:srgbClr val="647378"/>
                </a:solidFill>
                <a:latin typeface="Tahoma"/>
                <a:cs typeface="Tahoma"/>
              </a:rPr>
              <a:t>&amp; Air Conditioning) systems including</a:t>
            </a:r>
          </a:p>
          <a:p>
            <a:pPr algn="l" rtl="0"/>
            <a:r>
              <a:rPr lang="en-US" sz="1200" spc="-10" dirty="0">
                <a:solidFill>
                  <a:srgbClr val="647378"/>
                </a:solidFill>
                <a:latin typeface="Tahoma"/>
                <a:cs typeface="Tahoma"/>
              </a:rPr>
              <a:t>automated control systems.</a:t>
            </a:r>
          </a:p>
          <a:p>
            <a:pPr algn="l" rtl="0"/>
            <a:r>
              <a:rPr lang="en-US" sz="1200" spc="-10" dirty="0">
                <a:solidFill>
                  <a:srgbClr val="647378"/>
                </a:solidFill>
                <a:latin typeface="Tahoma"/>
                <a:cs typeface="Tahoma"/>
              </a:rPr>
              <a:t>MAEC is an experienced HVAC specialist.</a:t>
            </a:r>
          </a:p>
          <a:p>
            <a:pPr algn="l" rtl="0"/>
            <a:endParaRPr lang="en-US"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79" y="6066664"/>
            <a:ext cx="2831217" cy="1975043"/>
          </a:xfrm>
          <a:prstGeom prst="rect">
            <a:avLst/>
          </a:prstGeom>
          <a:noFill/>
        </p:spPr>
      </p:pic>
      <p:sp>
        <p:nvSpPr>
          <p:cNvPr id="5" name="Rectangle 4"/>
          <p:cNvSpPr/>
          <p:nvPr/>
        </p:nvSpPr>
        <p:spPr>
          <a:xfrm>
            <a:off x="3599842" y="4572000"/>
            <a:ext cx="3429000" cy="3877985"/>
          </a:xfrm>
          <a:prstGeom prst="rect">
            <a:avLst/>
          </a:prstGeom>
        </p:spPr>
        <p:txBody>
          <a:bodyPr>
            <a:spAutoFit/>
          </a:bodyPr>
          <a:lstStyle/>
          <a:p>
            <a:pPr algn="l" rtl="0"/>
            <a:r>
              <a:rPr lang="en-US" sz="1400" b="1" spc="-10" dirty="0">
                <a:solidFill>
                  <a:srgbClr val="647378"/>
                </a:solidFill>
                <a:latin typeface="Tahoma"/>
                <a:cs typeface="Tahoma"/>
              </a:rPr>
              <a:t>HVAC SYSTEM : -</a:t>
            </a:r>
          </a:p>
          <a:p>
            <a:pPr algn="l" rtl="0"/>
            <a:r>
              <a:rPr lang="en-US" sz="1200" spc="-10" dirty="0">
                <a:solidFill>
                  <a:srgbClr val="647378"/>
                </a:solidFill>
                <a:latin typeface="Tahoma"/>
                <a:cs typeface="Tahoma"/>
              </a:rPr>
              <a:t>1-Centrifugal Water Cooled Chillers.</a:t>
            </a:r>
          </a:p>
          <a:p>
            <a:pPr algn="l" rtl="0"/>
            <a:r>
              <a:rPr lang="en-US" sz="1200" spc="-10" dirty="0">
                <a:solidFill>
                  <a:srgbClr val="647378"/>
                </a:solidFill>
                <a:latin typeface="Tahoma"/>
                <a:cs typeface="Tahoma"/>
              </a:rPr>
              <a:t>2-Air Cooled Chillers.</a:t>
            </a:r>
          </a:p>
          <a:p>
            <a:pPr algn="l" rtl="0"/>
            <a:r>
              <a:rPr lang="en-US" sz="1200" spc="-10" dirty="0">
                <a:solidFill>
                  <a:srgbClr val="647378"/>
                </a:solidFill>
                <a:latin typeface="Tahoma"/>
                <a:cs typeface="Tahoma"/>
              </a:rPr>
              <a:t>3-Cooling Towers.</a:t>
            </a:r>
          </a:p>
          <a:p>
            <a:pPr algn="l" rtl="0"/>
            <a:r>
              <a:rPr lang="en-US" sz="1200" spc="-10" dirty="0">
                <a:solidFill>
                  <a:srgbClr val="647378"/>
                </a:solidFill>
                <a:latin typeface="Tahoma"/>
                <a:cs typeface="Tahoma"/>
              </a:rPr>
              <a:t>4-Boilers.</a:t>
            </a:r>
          </a:p>
          <a:p>
            <a:pPr algn="l" rtl="0"/>
            <a:r>
              <a:rPr lang="en-US" sz="1200" spc="-10" dirty="0">
                <a:solidFill>
                  <a:srgbClr val="647378"/>
                </a:solidFill>
                <a:latin typeface="Tahoma"/>
                <a:cs typeface="Tahoma"/>
              </a:rPr>
              <a:t>5-Chilled and Hot Water Pumps.</a:t>
            </a:r>
          </a:p>
          <a:p>
            <a:pPr algn="l" rtl="0"/>
            <a:r>
              <a:rPr lang="en-US" sz="1200" spc="-10" dirty="0">
                <a:solidFill>
                  <a:srgbClr val="647378"/>
                </a:solidFill>
                <a:latin typeface="Tahoma"/>
                <a:cs typeface="Tahoma"/>
              </a:rPr>
              <a:t>6-Pressurizing Units.</a:t>
            </a:r>
          </a:p>
          <a:p>
            <a:pPr algn="l" rtl="0"/>
            <a:r>
              <a:rPr lang="en-US" sz="1200" spc="-10" dirty="0">
                <a:solidFill>
                  <a:srgbClr val="647378"/>
                </a:solidFill>
                <a:latin typeface="Tahoma"/>
                <a:cs typeface="Tahoma"/>
              </a:rPr>
              <a:t>7-Dozing Pumps.</a:t>
            </a:r>
          </a:p>
          <a:p>
            <a:pPr algn="l" rtl="0"/>
            <a:r>
              <a:rPr lang="en-US" sz="1200" spc="-10" dirty="0">
                <a:solidFill>
                  <a:srgbClr val="647378"/>
                </a:solidFill>
                <a:latin typeface="Tahoma"/>
                <a:cs typeface="Tahoma"/>
              </a:rPr>
              <a:t>8-Air Handling Units.</a:t>
            </a:r>
          </a:p>
          <a:p>
            <a:pPr algn="l" rtl="0"/>
            <a:r>
              <a:rPr lang="en-US" sz="1200" spc="-10" dirty="0">
                <a:solidFill>
                  <a:srgbClr val="647378"/>
                </a:solidFill>
                <a:latin typeface="Tahoma"/>
                <a:cs typeface="Tahoma"/>
              </a:rPr>
              <a:t>9-Exhaust Fan.</a:t>
            </a:r>
          </a:p>
          <a:p>
            <a:pPr algn="l" rtl="0"/>
            <a:r>
              <a:rPr lang="en-US" sz="1200" spc="-10" dirty="0">
                <a:solidFill>
                  <a:srgbClr val="647378"/>
                </a:solidFill>
                <a:latin typeface="Tahoma"/>
                <a:cs typeface="Tahoma"/>
              </a:rPr>
              <a:t>10-Ducts Works : -</a:t>
            </a:r>
          </a:p>
          <a:p>
            <a:pPr algn="l" rtl="0"/>
            <a:r>
              <a:rPr lang="en-US" sz="1200" spc="-10" dirty="0">
                <a:solidFill>
                  <a:srgbClr val="647378"/>
                </a:solidFill>
                <a:latin typeface="Tahoma"/>
                <a:cs typeface="Tahoma"/>
              </a:rPr>
              <a:t>(Galvanized Steel Sheet with Different Gauge &amp; Foam &amp; Stainless Steel &amp; Black Steel).</a:t>
            </a:r>
          </a:p>
          <a:p>
            <a:pPr algn="l" rtl="0"/>
            <a:r>
              <a:rPr lang="en-US" sz="1200" spc="-10" dirty="0">
                <a:solidFill>
                  <a:srgbClr val="647378"/>
                </a:solidFill>
                <a:latin typeface="Tahoma"/>
                <a:cs typeface="Tahoma"/>
              </a:rPr>
              <a:t>A-Insulation Ducts.</a:t>
            </a:r>
          </a:p>
          <a:p>
            <a:pPr algn="l" rtl="0"/>
            <a:r>
              <a:rPr lang="en-US" sz="1200" spc="-10" dirty="0">
                <a:solidFill>
                  <a:srgbClr val="647378"/>
                </a:solidFill>
                <a:latin typeface="Tahoma"/>
                <a:cs typeface="Tahoma"/>
              </a:rPr>
              <a:t>B-Fire Damper.</a:t>
            </a:r>
          </a:p>
          <a:p>
            <a:pPr algn="l" rtl="0"/>
            <a:r>
              <a:rPr lang="en-US" sz="1200" spc="-10" dirty="0">
                <a:solidFill>
                  <a:srgbClr val="647378"/>
                </a:solidFill>
                <a:latin typeface="Tahoma"/>
                <a:cs typeface="Tahoma"/>
              </a:rPr>
              <a:t>C-Volume Damper.</a:t>
            </a:r>
          </a:p>
          <a:p>
            <a:pPr algn="l" rtl="0"/>
            <a:r>
              <a:rPr lang="en-US" sz="1200" spc="-10" dirty="0">
                <a:solidFill>
                  <a:srgbClr val="647378"/>
                </a:solidFill>
                <a:latin typeface="Tahoma"/>
                <a:cs typeface="Tahoma"/>
              </a:rPr>
              <a:t>D-Diffusers and Grilles.</a:t>
            </a:r>
          </a:p>
          <a:p>
            <a:pPr algn="l" rtl="0"/>
            <a:r>
              <a:rPr lang="en-US" sz="1200" spc="-10" dirty="0">
                <a:solidFill>
                  <a:srgbClr val="647378"/>
                </a:solidFill>
                <a:latin typeface="Tahoma"/>
                <a:cs typeface="Tahoma"/>
              </a:rPr>
              <a:t>11-Split Units.</a:t>
            </a:r>
          </a:p>
          <a:p>
            <a:pPr algn="l" rtl="0"/>
            <a:r>
              <a:rPr lang="en-US" sz="1200" spc="-10" dirty="0">
                <a:solidFill>
                  <a:srgbClr val="647378"/>
                </a:solidFill>
                <a:latin typeface="Tahoma"/>
                <a:cs typeface="Tahoma"/>
              </a:rPr>
              <a:t>12-VRV &amp; VRF System.</a:t>
            </a:r>
          </a:p>
          <a:p>
            <a:pPr algn="l" rtl="0"/>
            <a:r>
              <a:rPr lang="en-US" sz="1200" spc="-10" dirty="0">
                <a:solidFill>
                  <a:srgbClr val="647378"/>
                </a:solidFill>
                <a:latin typeface="Tahoma"/>
                <a:cs typeface="Tahoma"/>
              </a:rPr>
              <a:t>13-Package units.</a:t>
            </a:r>
          </a:p>
        </p:txBody>
      </p:sp>
      <p:pic>
        <p:nvPicPr>
          <p:cNvPr id="1027" name="Picture 3" descr="F:\i phone pro max 7-3-2021\2019_11_14_16_28_0ACA20B1-454A-4DBC-8ACF-9010DE3DF62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99842" y="2267744"/>
            <a:ext cx="3063118" cy="2123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62" y="3779912"/>
            <a:ext cx="2829239" cy="2184771"/>
          </a:xfrm>
          <a:prstGeom prst="rect">
            <a:avLst/>
          </a:prstGeom>
        </p:spPr>
      </p:pic>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5" name="Rectangle 24"/>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20</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423356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4" name="Rectangle 63"/>
          <p:cNvSpPr/>
          <p:nvPr/>
        </p:nvSpPr>
        <p:spPr>
          <a:xfrm>
            <a:off x="1531777" y="971600"/>
            <a:ext cx="3828933" cy="461665"/>
          </a:xfrm>
          <a:prstGeom prst="rect">
            <a:avLst/>
          </a:prstGeom>
        </p:spPr>
        <p:txBody>
          <a:bodyPr wrap="none">
            <a:spAutoFit/>
          </a:bodyPr>
          <a:lstStyle/>
          <a:p>
            <a:r>
              <a:rPr lang="en-US" sz="2400" b="1" spc="-10" dirty="0" smtClean="0">
                <a:solidFill>
                  <a:srgbClr val="647378"/>
                </a:solidFill>
                <a:latin typeface="Tahoma"/>
                <a:cs typeface="Tahoma"/>
              </a:rPr>
              <a:t>Mechanical Engineering</a:t>
            </a:r>
            <a:endParaRPr lang="en-US" sz="2400" b="1" spc="-10" dirty="0">
              <a:solidFill>
                <a:srgbClr val="647378"/>
              </a:solidFill>
              <a:latin typeface="Tahoma"/>
              <a:cs typeface="Tahoma"/>
            </a:endParaRPr>
          </a:p>
        </p:txBody>
      </p:sp>
      <p:sp>
        <p:nvSpPr>
          <p:cNvPr id="21" name="Rectangle 20"/>
          <p:cNvSpPr/>
          <p:nvPr/>
        </p:nvSpPr>
        <p:spPr>
          <a:xfrm>
            <a:off x="3885092" y="1807010"/>
            <a:ext cx="2045934" cy="830997"/>
          </a:xfrm>
          <a:prstGeom prst="rect">
            <a:avLst/>
          </a:prstGeom>
        </p:spPr>
        <p:txBody>
          <a:bodyPr wrap="square">
            <a:spAutoFit/>
          </a:bodyPr>
          <a:lstStyle/>
          <a:p>
            <a:pPr algn="l" rtl="0"/>
            <a:r>
              <a:rPr lang="en-US" sz="1600" b="1" spc="-10" dirty="0" smtClean="0">
                <a:solidFill>
                  <a:srgbClr val="8F784B"/>
                </a:solidFill>
                <a:latin typeface="Tahoma"/>
                <a:cs typeface="Tahoma"/>
              </a:rPr>
              <a:t>PLUMBING </a:t>
            </a:r>
            <a:r>
              <a:rPr lang="en-US" sz="1600" b="1" spc="-10" dirty="0">
                <a:solidFill>
                  <a:srgbClr val="8F784B"/>
                </a:solidFill>
                <a:latin typeface="Tahoma"/>
                <a:cs typeface="Tahoma"/>
              </a:rPr>
              <a:t>ENGINEERING SERVICES</a:t>
            </a:r>
          </a:p>
        </p:txBody>
      </p:sp>
      <p:sp>
        <p:nvSpPr>
          <p:cNvPr id="3" name="Rectangle 2"/>
          <p:cNvSpPr/>
          <p:nvPr/>
        </p:nvSpPr>
        <p:spPr>
          <a:xfrm>
            <a:off x="3530660" y="2771800"/>
            <a:ext cx="3149869" cy="1200329"/>
          </a:xfrm>
          <a:prstGeom prst="rect">
            <a:avLst/>
          </a:prstGeom>
        </p:spPr>
        <p:txBody>
          <a:bodyPr wrap="square">
            <a:spAutoFit/>
          </a:bodyPr>
          <a:lstStyle/>
          <a:p>
            <a:pPr algn="l" rtl="0"/>
            <a:r>
              <a:rPr lang="en-US" sz="1200" b="1" spc="-10" dirty="0" smtClean="0">
                <a:solidFill>
                  <a:schemeClr val="accent2">
                    <a:lumMod val="75000"/>
                  </a:schemeClr>
                </a:solidFill>
                <a:latin typeface="Tahoma"/>
                <a:cs typeface="Tahoma"/>
              </a:rPr>
              <a:t> </a:t>
            </a:r>
            <a:r>
              <a:rPr lang="en-US" sz="1200" spc="-10" dirty="0">
                <a:solidFill>
                  <a:srgbClr val="647378"/>
                </a:solidFill>
                <a:latin typeface="Tahoma"/>
                <a:cs typeface="Tahoma"/>
              </a:rPr>
              <a:t>Our plumbing services team handles all aspects of plumbing, water supply, drainage, swimming pool filtration systems &amp; fire fighting works.</a:t>
            </a:r>
          </a:p>
          <a:p>
            <a:pPr algn="l" rtl="0"/>
            <a:r>
              <a:rPr lang="en-US" sz="1200" spc="-10" dirty="0">
                <a:solidFill>
                  <a:srgbClr val="647378"/>
                </a:solidFill>
                <a:latin typeface="Tahoma"/>
                <a:cs typeface="Tahoma"/>
              </a:rPr>
              <a:t>Our plumbing engineers design , execution and analysis for the required works.</a:t>
            </a:r>
          </a:p>
        </p:txBody>
      </p:sp>
      <p:sp>
        <p:nvSpPr>
          <p:cNvPr id="23" name="TextBox 22">
            <a:extLst>
              <a:ext uri="{FF2B5EF4-FFF2-40B4-BE49-F238E27FC236}">
                <a16:creationId xmlns:a16="http://schemas.microsoft.com/office/drawing/2014/main" xmlns="" id="{36DEAF4E-FA26-4F4D-8EBC-65FDB970E498}"/>
              </a:ext>
            </a:extLst>
          </p:cNvPr>
          <p:cNvSpPr txBox="1"/>
          <p:nvPr/>
        </p:nvSpPr>
        <p:spPr>
          <a:xfrm>
            <a:off x="326940" y="4342532"/>
            <a:ext cx="2889860" cy="3416320"/>
          </a:xfrm>
          <a:prstGeom prst="rect">
            <a:avLst/>
          </a:prstGeom>
          <a:noFill/>
        </p:spPr>
        <p:txBody>
          <a:bodyPr wrap="square">
            <a:spAutoFit/>
          </a:bodyPr>
          <a:lstStyle/>
          <a:p>
            <a:pPr algn="l" rtl="0"/>
            <a:r>
              <a:rPr lang="en-US" sz="1200" spc="-10" dirty="0">
                <a:solidFill>
                  <a:srgbClr val="647378"/>
                </a:solidFill>
                <a:latin typeface="Tahoma"/>
                <a:cs typeface="Tahoma"/>
              </a:rPr>
              <a:t>Plumbing systems must accomplish two important functions in buildings. They must provide a constant water supply for occupants, and for all equipment that requires it. At the same time, they must remove wastewater effectively to prevent health hazards. A well-designed plumbing system is necessary for a healthy building interior.</a:t>
            </a:r>
          </a:p>
          <a:p>
            <a:pPr algn="l" rtl="0"/>
            <a:r>
              <a:rPr lang="en-US" sz="1200" spc="-10" dirty="0">
                <a:solidFill>
                  <a:srgbClr val="647378"/>
                </a:solidFill>
                <a:latin typeface="Tahoma"/>
                <a:cs typeface="Tahoma"/>
              </a:rPr>
              <a:t>When designing a plumbing system, engineers analyze the water requirements of the building to specify an installation of the right capacity. Undersized piping and fixtures cannot deliver water at the required pressure and flowrate. However, oversized plumbing systems are more expensive, without offering any benefits in return.</a:t>
            </a:r>
          </a:p>
        </p:txBody>
      </p:sp>
      <p:pic>
        <p:nvPicPr>
          <p:cNvPr id="3076" name="Picture 4" descr="E:\01 ROTH\daily photos\final inspection photos\2021_02_02_10_47_IMG_65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970" y="2123728"/>
            <a:ext cx="2697830" cy="20233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7895"/>
          <a:stretch/>
        </p:blipFill>
        <p:spPr>
          <a:xfrm>
            <a:off x="3354124" y="4211960"/>
            <a:ext cx="3322979" cy="3456384"/>
          </a:xfrm>
          <a:prstGeom prst="rect">
            <a:avLst/>
          </a:prstGeom>
        </p:spPr>
      </p:pic>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5" name="Rectangle 24"/>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21</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506775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9895" y="17964"/>
            <a:ext cx="6859287" cy="9134098"/>
            <a:chOff x="-1740" y="8978"/>
            <a:chExt cx="754918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1740" y="15436"/>
              <a:ext cx="991235" cy="592454"/>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4" name="Rectangle 63"/>
          <p:cNvSpPr/>
          <p:nvPr/>
        </p:nvSpPr>
        <p:spPr>
          <a:xfrm>
            <a:off x="1531777" y="709067"/>
            <a:ext cx="3828933" cy="461665"/>
          </a:xfrm>
          <a:prstGeom prst="rect">
            <a:avLst/>
          </a:prstGeom>
        </p:spPr>
        <p:txBody>
          <a:bodyPr wrap="none">
            <a:spAutoFit/>
          </a:bodyPr>
          <a:lstStyle/>
          <a:p>
            <a:r>
              <a:rPr lang="en-US" sz="2400" b="1" spc="-10" dirty="0" smtClean="0">
                <a:solidFill>
                  <a:srgbClr val="647378"/>
                </a:solidFill>
                <a:latin typeface="Tahoma"/>
                <a:cs typeface="Tahoma"/>
              </a:rPr>
              <a:t>Mechanical Engineering</a:t>
            </a:r>
            <a:endParaRPr lang="en-US" sz="2400" b="1" spc="-10" dirty="0">
              <a:solidFill>
                <a:srgbClr val="647378"/>
              </a:solidFill>
              <a:latin typeface="Tahoma"/>
              <a:cs typeface="Tahoma"/>
            </a:endParaRPr>
          </a:p>
        </p:txBody>
      </p:sp>
      <p:sp>
        <p:nvSpPr>
          <p:cNvPr id="21" name="Rectangle 20"/>
          <p:cNvSpPr/>
          <p:nvPr/>
        </p:nvSpPr>
        <p:spPr>
          <a:xfrm>
            <a:off x="164129" y="1278094"/>
            <a:ext cx="2045934" cy="830997"/>
          </a:xfrm>
          <a:prstGeom prst="rect">
            <a:avLst/>
          </a:prstGeom>
        </p:spPr>
        <p:txBody>
          <a:bodyPr wrap="square">
            <a:spAutoFit/>
          </a:bodyPr>
          <a:lstStyle/>
          <a:p>
            <a:pPr algn="l" rtl="0"/>
            <a:r>
              <a:rPr lang="en-US" sz="1600" b="1" spc="-10" dirty="0">
                <a:solidFill>
                  <a:schemeClr val="accent2">
                    <a:lumMod val="75000"/>
                  </a:schemeClr>
                </a:solidFill>
                <a:latin typeface="Tahoma"/>
                <a:cs typeface="Tahoma"/>
              </a:rPr>
              <a:t>FIRE FIGHTING ENGINEERING SERVICES</a:t>
            </a:r>
          </a:p>
        </p:txBody>
      </p:sp>
      <p:sp>
        <p:nvSpPr>
          <p:cNvPr id="3" name="Rectangle 2"/>
          <p:cNvSpPr/>
          <p:nvPr/>
        </p:nvSpPr>
        <p:spPr>
          <a:xfrm>
            <a:off x="3140968" y="1693593"/>
            <a:ext cx="3714862" cy="3785652"/>
          </a:xfrm>
          <a:prstGeom prst="rect">
            <a:avLst/>
          </a:prstGeom>
        </p:spPr>
        <p:txBody>
          <a:bodyPr wrap="square">
            <a:spAutoFit/>
          </a:bodyPr>
          <a:lstStyle/>
          <a:p>
            <a:pPr algn="l" rtl="0"/>
            <a:r>
              <a:rPr lang="en-US" sz="1200" b="1" spc="-10" dirty="0">
                <a:solidFill>
                  <a:schemeClr val="accent2">
                    <a:lumMod val="75000"/>
                  </a:schemeClr>
                </a:solidFill>
                <a:latin typeface="Tahoma"/>
                <a:cs typeface="Tahoma"/>
              </a:rPr>
              <a:t>Fire engineering is the application of the principles of science and engineering to protect people, property, and their environments from the harmful and destructive effects of fire and smoke, and it includes fire protection engineering that we focus on detecting, suppressing and mitigating fires, and also including safety engineering that focuses on human behavior and their defense and evacuation from fire</a:t>
            </a:r>
            <a:r>
              <a:rPr lang="en-US" sz="1200" b="1" spc="-10" dirty="0" smtClean="0">
                <a:solidFill>
                  <a:schemeClr val="accent2">
                    <a:lumMod val="75000"/>
                  </a:schemeClr>
                </a:solidFill>
                <a:latin typeface="Tahoma"/>
                <a:cs typeface="Tahoma"/>
              </a:rPr>
              <a:t>.</a:t>
            </a:r>
          </a:p>
          <a:p>
            <a:pPr algn="l" rtl="0"/>
            <a:endParaRPr lang="en-US" sz="1200" b="1" spc="-10" dirty="0">
              <a:solidFill>
                <a:schemeClr val="accent2">
                  <a:lumMod val="75000"/>
                </a:schemeClr>
              </a:solidFill>
              <a:latin typeface="Tahoma"/>
              <a:cs typeface="Tahoma"/>
            </a:endParaRPr>
          </a:p>
          <a:p>
            <a:pPr algn="l" rtl="0"/>
            <a:r>
              <a:rPr lang="en-US" sz="1200" b="1" spc="-10" dirty="0">
                <a:solidFill>
                  <a:schemeClr val="accent2">
                    <a:lumMod val="75000"/>
                  </a:schemeClr>
                </a:solidFill>
                <a:latin typeface="Tahoma"/>
                <a:cs typeface="Tahoma"/>
              </a:rPr>
              <a:t>• Fire detection - fire alarm devices and systems.</a:t>
            </a:r>
          </a:p>
          <a:p>
            <a:pPr algn="l" rtl="0"/>
            <a:r>
              <a:rPr lang="en-US" sz="1200" b="1" spc="-10" dirty="0">
                <a:solidFill>
                  <a:schemeClr val="accent2">
                    <a:lumMod val="75000"/>
                  </a:schemeClr>
                </a:solidFill>
                <a:latin typeface="Tahoma"/>
                <a:cs typeface="Tahoma"/>
              </a:rPr>
              <a:t>• Active fire protection - fire suppression systems.</a:t>
            </a:r>
          </a:p>
          <a:p>
            <a:pPr algn="l" rtl="0"/>
            <a:r>
              <a:rPr lang="en-US" sz="1200" b="1" spc="-10" dirty="0">
                <a:solidFill>
                  <a:schemeClr val="accent2">
                    <a:lumMod val="75000"/>
                  </a:schemeClr>
                </a:solidFill>
                <a:latin typeface="Tahoma"/>
                <a:cs typeface="Tahoma"/>
              </a:rPr>
              <a:t>• Smoke control and management.</a:t>
            </a:r>
          </a:p>
          <a:p>
            <a:pPr algn="l" rtl="0"/>
            <a:r>
              <a:rPr lang="en-US" sz="1200" b="1" spc="-10" dirty="0">
                <a:solidFill>
                  <a:schemeClr val="accent2">
                    <a:lumMod val="75000"/>
                  </a:schemeClr>
                </a:solidFill>
                <a:latin typeface="Tahoma"/>
                <a:cs typeface="Tahoma"/>
              </a:rPr>
              <a:t>• emergency exits. Fire protection program.</a:t>
            </a:r>
          </a:p>
          <a:p>
            <a:pPr algn="l" rtl="0"/>
            <a:r>
              <a:rPr lang="en-US" sz="1200" b="1" spc="-10" dirty="0">
                <a:solidFill>
                  <a:schemeClr val="accent2">
                    <a:lumMod val="75000"/>
                  </a:schemeClr>
                </a:solidFill>
                <a:latin typeface="Tahoma"/>
                <a:cs typeface="Tahoma"/>
              </a:rPr>
              <a:t>• human behavior during a fire.</a:t>
            </a:r>
          </a:p>
          <a:p>
            <a:pPr algn="l" rtl="0"/>
            <a:r>
              <a:rPr lang="en-US" sz="1200" b="1" spc="-10" dirty="0">
                <a:solidFill>
                  <a:schemeClr val="accent2">
                    <a:lumMod val="75000"/>
                  </a:schemeClr>
                </a:solidFill>
                <a:latin typeface="Tahoma"/>
                <a:cs typeface="Tahoma"/>
              </a:rPr>
              <a:t>• Risk analysis, including economic factors.</a:t>
            </a:r>
          </a:p>
          <a:p>
            <a:pPr algn="l" rtl="0"/>
            <a:endParaRPr lang="en-US" sz="1200" b="1" spc="-10" dirty="0">
              <a:solidFill>
                <a:schemeClr val="accent2">
                  <a:lumMod val="75000"/>
                </a:schemeClr>
              </a:solidFill>
              <a:latin typeface="Tahoma"/>
              <a:cs typeface="Tahoma"/>
            </a:endParaRPr>
          </a:p>
        </p:txBody>
      </p:sp>
      <p:sp>
        <p:nvSpPr>
          <p:cNvPr id="4" name="Rectangle 3"/>
          <p:cNvSpPr/>
          <p:nvPr/>
        </p:nvSpPr>
        <p:spPr>
          <a:xfrm>
            <a:off x="164128" y="5479245"/>
            <a:ext cx="3480895" cy="2831544"/>
          </a:xfrm>
          <a:prstGeom prst="rect">
            <a:avLst/>
          </a:prstGeom>
        </p:spPr>
        <p:txBody>
          <a:bodyPr wrap="square">
            <a:spAutoFit/>
          </a:bodyPr>
          <a:lstStyle/>
          <a:p>
            <a:pPr algn="l" rtl="0"/>
            <a:r>
              <a:rPr lang="en-US" sz="1600" b="1" spc="-10" dirty="0">
                <a:solidFill>
                  <a:schemeClr val="accent2">
                    <a:lumMod val="75000"/>
                  </a:schemeClr>
                </a:solidFill>
                <a:latin typeface="Tahoma"/>
                <a:cs typeface="Tahoma"/>
              </a:rPr>
              <a:t>Fire Fighting System: -</a:t>
            </a:r>
          </a:p>
          <a:p>
            <a:pPr algn="l" rtl="0"/>
            <a:r>
              <a:rPr lang="en-US" sz="1200" spc="-10" dirty="0">
                <a:solidFill>
                  <a:srgbClr val="647378"/>
                </a:solidFill>
                <a:latin typeface="Tahoma"/>
                <a:cs typeface="Tahoma"/>
              </a:rPr>
              <a:t>1-Fire Fighting Pumps</a:t>
            </a:r>
          </a:p>
          <a:p>
            <a:pPr algn="l" rtl="0"/>
            <a:r>
              <a:rPr lang="en-US" sz="1200" spc="-10" dirty="0">
                <a:solidFill>
                  <a:srgbClr val="647378"/>
                </a:solidFill>
                <a:latin typeface="Tahoma"/>
                <a:cs typeface="Tahoma"/>
              </a:rPr>
              <a:t>2-Alarm Check Valves</a:t>
            </a:r>
          </a:p>
          <a:p>
            <a:pPr algn="l" rtl="0"/>
            <a:r>
              <a:rPr lang="en-US" sz="1200" spc="-10" dirty="0">
                <a:solidFill>
                  <a:srgbClr val="647378"/>
                </a:solidFill>
                <a:latin typeface="Tahoma"/>
                <a:cs typeface="Tahoma"/>
              </a:rPr>
              <a:t>3-Preaction Check Valves Assembly</a:t>
            </a:r>
          </a:p>
          <a:p>
            <a:pPr algn="l" rtl="0"/>
            <a:r>
              <a:rPr lang="en-US" sz="1200" spc="-10" dirty="0">
                <a:solidFill>
                  <a:srgbClr val="647378"/>
                </a:solidFill>
                <a:latin typeface="Tahoma"/>
                <a:cs typeface="Tahoma"/>
              </a:rPr>
              <a:t>4-Zone Control Valves</a:t>
            </a:r>
          </a:p>
          <a:p>
            <a:pPr algn="l" rtl="0"/>
            <a:r>
              <a:rPr lang="en-US" sz="1200" spc="-10" dirty="0">
                <a:solidFill>
                  <a:srgbClr val="647378"/>
                </a:solidFill>
                <a:latin typeface="Tahoma"/>
                <a:cs typeface="Tahoma"/>
              </a:rPr>
              <a:t>5-Fire Hose reel cabinet </a:t>
            </a:r>
            <a:endParaRPr lang="en-US" sz="1200" spc="-10" dirty="0" smtClean="0">
              <a:solidFill>
                <a:srgbClr val="647378"/>
              </a:solidFill>
              <a:latin typeface="Tahoma"/>
              <a:cs typeface="Tahoma"/>
            </a:endParaRPr>
          </a:p>
          <a:p>
            <a:pPr algn="l" rtl="0"/>
            <a:r>
              <a:rPr lang="en-US" sz="1200" spc="-10" dirty="0">
                <a:solidFill>
                  <a:srgbClr val="647378"/>
                </a:solidFill>
                <a:latin typeface="Tahoma"/>
                <a:cs typeface="Tahoma"/>
              </a:rPr>
              <a:t>6</a:t>
            </a:r>
            <a:r>
              <a:rPr lang="en-US" sz="1200" spc="-10" dirty="0" smtClean="0">
                <a:solidFill>
                  <a:srgbClr val="647378"/>
                </a:solidFill>
                <a:latin typeface="Tahoma"/>
                <a:cs typeface="Tahoma"/>
              </a:rPr>
              <a:t>-Sprinklers</a:t>
            </a:r>
            <a:endParaRPr lang="en-US" sz="1200" spc="-10" dirty="0">
              <a:solidFill>
                <a:srgbClr val="647378"/>
              </a:solidFill>
              <a:latin typeface="Tahoma"/>
              <a:cs typeface="Tahoma"/>
            </a:endParaRPr>
          </a:p>
          <a:p>
            <a:pPr algn="l" rtl="0"/>
            <a:r>
              <a:rPr lang="en-US" sz="1200" spc="-10" dirty="0" smtClean="0">
                <a:solidFill>
                  <a:srgbClr val="647378"/>
                </a:solidFill>
                <a:latin typeface="Tahoma"/>
                <a:cs typeface="Tahoma"/>
              </a:rPr>
              <a:t>7-Fire </a:t>
            </a:r>
            <a:r>
              <a:rPr lang="en-US" sz="1200" spc="-10" dirty="0">
                <a:solidFill>
                  <a:srgbClr val="647378"/>
                </a:solidFill>
                <a:latin typeface="Tahoma"/>
                <a:cs typeface="Tahoma"/>
              </a:rPr>
              <a:t>Extinguishers (ABS,CO2,Foam)</a:t>
            </a:r>
          </a:p>
          <a:p>
            <a:pPr algn="l" rtl="0"/>
            <a:r>
              <a:rPr lang="en-US" sz="1200" spc="-10" dirty="0">
                <a:solidFill>
                  <a:srgbClr val="647378"/>
                </a:solidFill>
                <a:latin typeface="Tahoma"/>
                <a:cs typeface="Tahoma"/>
              </a:rPr>
              <a:t>8-Landing Valves</a:t>
            </a:r>
          </a:p>
          <a:p>
            <a:pPr algn="l" rtl="0"/>
            <a:r>
              <a:rPr lang="en-US" sz="1200" spc="-10" dirty="0">
                <a:solidFill>
                  <a:srgbClr val="647378"/>
                </a:solidFill>
                <a:latin typeface="Tahoma"/>
                <a:cs typeface="Tahoma"/>
              </a:rPr>
              <a:t>9-Siamese Connection Assembly (4way,3way,2way)</a:t>
            </a:r>
          </a:p>
          <a:p>
            <a:pPr algn="l" rtl="0"/>
            <a:r>
              <a:rPr lang="en-US" sz="1200" spc="-10" dirty="0">
                <a:solidFill>
                  <a:srgbClr val="647378"/>
                </a:solidFill>
                <a:latin typeface="Tahoma"/>
                <a:cs typeface="Tahoma"/>
              </a:rPr>
              <a:t>10-Clean Agent Fire system (FM-200)</a:t>
            </a:r>
          </a:p>
          <a:p>
            <a:pPr algn="l" rtl="0"/>
            <a:r>
              <a:rPr lang="en-US" sz="1200" spc="-10" dirty="0">
                <a:solidFill>
                  <a:srgbClr val="647378"/>
                </a:solidFill>
                <a:latin typeface="Tahoma"/>
                <a:cs typeface="Tahoma"/>
              </a:rPr>
              <a:t>11-OS&amp;Y Valves</a:t>
            </a:r>
          </a:p>
          <a:p>
            <a:pPr algn="l" rtl="0"/>
            <a:endParaRPr lang="en-US"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266" y="5868144"/>
            <a:ext cx="3584397" cy="2016224"/>
          </a:xfrm>
          <a:prstGeom prst="rect">
            <a:avLst/>
          </a:prstGeom>
          <a:noFill/>
        </p:spPr>
      </p:pic>
      <p:pic>
        <p:nvPicPr>
          <p:cNvPr id="8194" name="Picture 2" descr="C:\Users\HP\Pictures\iphone maxpro Sep\IMG_36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9514" y="2526666"/>
            <a:ext cx="3342582" cy="2506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5" name="Rectangle 24"/>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22</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796993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64" name="Rectangle 63"/>
          <p:cNvSpPr/>
          <p:nvPr/>
        </p:nvSpPr>
        <p:spPr>
          <a:xfrm>
            <a:off x="1531777" y="971600"/>
            <a:ext cx="3828933" cy="461665"/>
          </a:xfrm>
          <a:prstGeom prst="rect">
            <a:avLst/>
          </a:prstGeom>
        </p:spPr>
        <p:txBody>
          <a:bodyPr wrap="none">
            <a:spAutoFit/>
          </a:bodyPr>
          <a:lstStyle/>
          <a:p>
            <a:r>
              <a:rPr lang="en-US" sz="2400" b="1" spc="-10" dirty="0" smtClean="0">
                <a:solidFill>
                  <a:srgbClr val="647378"/>
                </a:solidFill>
                <a:latin typeface="Tahoma"/>
                <a:cs typeface="Tahoma"/>
              </a:rPr>
              <a:t>Mechanical Engineering</a:t>
            </a:r>
            <a:endParaRPr lang="en-US" sz="2400" b="1" spc="-10" dirty="0">
              <a:solidFill>
                <a:srgbClr val="647378"/>
              </a:solidFill>
              <a:latin typeface="Tahoma"/>
              <a:cs typeface="Tahoma"/>
            </a:endParaRPr>
          </a:p>
        </p:txBody>
      </p:sp>
      <p:sp>
        <p:nvSpPr>
          <p:cNvPr id="3" name="Rectangle 2"/>
          <p:cNvSpPr/>
          <p:nvPr/>
        </p:nvSpPr>
        <p:spPr>
          <a:xfrm>
            <a:off x="476323" y="2555776"/>
            <a:ext cx="3149869" cy="1200329"/>
          </a:xfrm>
          <a:prstGeom prst="rect">
            <a:avLst/>
          </a:prstGeom>
        </p:spPr>
        <p:txBody>
          <a:bodyPr wrap="square">
            <a:spAutoFit/>
          </a:bodyPr>
          <a:lstStyle/>
          <a:p>
            <a:pPr algn="l" rtl="0"/>
            <a:r>
              <a:rPr lang="en-US" sz="1200" spc="-10" dirty="0" smtClean="0">
                <a:solidFill>
                  <a:srgbClr val="647378"/>
                </a:solidFill>
                <a:latin typeface="Tahoma"/>
                <a:cs typeface="Tahoma"/>
              </a:rPr>
              <a:t>1-Main Water Tank.</a:t>
            </a:r>
          </a:p>
          <a:p>
            <a:pPr algn="l" rtl="0"/>
            <a:r>
              <a:rPr lang="en-US" sz="1200" spc="-10" dirty="0" smtClean="0">
                <a:solidFill>
                  <a:srgbClr val="647378"/>
                </a:solidFill>
                <a:latin typeface="Tahoma"/>
                <a:cs typeface="Tahoma"/>
              </a:rPr>
              <a:t>2-Booster Pumps</a:t>
            </a:r>
          </a:p>
          <a:p>
            <a:pPr algn="l" rtl="0"/>
            <a:r>
              <a:rPr lang="en-US" sz="1200" spc="-10" dirty="0" smtClean="0">
                <a:solidFill>
                  <a:srgbClr val="647378"/>
                </a:solidFill>
                <a:latin typeface="Tahoma"/>
                <a:cs typeface="Tahoma"/>
              </a:rPr>
              <a:t>3-Softener System</a:t>
            </a:r>
          </a:p>
          <a:p>
            <a:pPr algn="l" rtl="0"/>
            <a:r>
              <a:rPr lang="en-US" sz="1200" spc="-10" dirty="0" smtClean="0">
                <a:solidFill>
                  <a:srgbClr val="647378"/>
                </a:solidFill>
                <a:latin typeface="Tahoma"/>
                <a:cs typeface="Tahoma"/>
              </a:rPr>
              <a:t>4-Ro System</a:t>
            </a:r>
          </a:p>
          <a:p>
            <a:pPr algn="l" rtl="0"/>
            <a:r>
              <a:rPr lang="en-US" sz="1200" spc="-10" dirty="0" smtClean="0">
                <a:solidFill>
                  <a:srgbClr val="647378"/>
                </a:solidFill>
                <a:latin typeface="Tahoma"/>
                <a:cs typeface="Tahoma"/>
              </a:rPr>
              <a:t>5-Electric </a:t>
            </a:r>
            <a:r>
              <a:rPr lang="en-US" sz="1200" spc="-10" dirty="0">
                <a:solidFill>
                  <a:srgbClr val="647378"/>
                </a:solidFill>
                <a:latin typeface="Tahoma"/>
                <a:cs typeface="Tahoma"/>
              </a:rPr>
              <a:t>Water Heater </a:t>
            </a:r>
            <a:r>
              <a:rPr lang="en-US" sz="1200" spc="-10" dirty="0" smtClean="0">
                <a:solidFill>
                  <a:srgbClr val="647378"/>
                </a:solidFill>
                <a:latin typeface="Tahoma"/>
                <a:cs typeface="Tahoma"/>
              </a:rPr>
              <a:t>or Boiler </a:t>
            </a:r>
          </a:p>
          <a:p>
            <a:pPr algn="l" rtl="0"/>
            <a:r>
              <a:rPr lang="en-US" sz="1200" spc="-10" dirty="0" smtClean="0">
                <a:solidFill>
                  <a:srgbClr val="647378"/>
                </a:solidFill>
                <a:latin typeface="Tahoma"/>
                <a:cs typeface="Tahoma"/>
              </a:rPr>
              <a:t>6-Pressed Steel Tank or </a:t>
            </a:r>
            <a:r>
              <a:rPr lang="en-US" sz="1200" spc="-10" dirty="0">
                <a:solidFill>
                  <a:srgbClr val="647378"/>
                </a:solidFill>
                <a:latin typeface="Tahoma"/>
                <a:cs typeface="Tahoma"/>
              </a:rPr>
              <a:t>GRP Tank </a:t>
            </a:r>
          </a:p>
        </p:txBody>
      </p:sp>
      <p:sp>
        <p:nvSpPr>
          <p:cNvPr id="4" name="Rectangle 3"/>
          <p:cNvSpPr/>
          <p:nvPr/>
        </p:nvSpPr>
        <p:spPr>
          <a:xfrm>
            <a:off x="3626192" y="5300960"/>
            <a:ext cx="4966029" cy="2031325"/>
          </a:xfrm>
          <a:prstGeom prst="rect">
            <a:avLst/>
          </a:prstGeom>
        </p:spPr>
        <p:txBody>
          <a:bodyPr wrap="square">
            <a:spAutoFit/>
          </a:bodyPr>
          <a:lstStyle/>
          <a:p>
            <a:pPr algn="l" rtl="0"/>
            <a:r>
              <a:rPr lang="en-US" sz="1200" spc="-10" dirty="0">
                <a:solidFill>
                  <a:srgbClr val="647378"/>
                </a:solidFill>
                <a:latin typeface="Tahoma"/>
                <a:cs typeface="Tahoma"/>
              </a:rPr>
              <a:t>We are able to undertake complex MEP</a:t>
            </a:r>
          </a:p>
          <a:p>
            <a:pPr algn="l" rtl="0"/>
            <a:r>
              <a:rPr lang="en-US" sz="1200" spc="-10" dirty="0">
                <a:solidFill>
                  <a:srgbClr val="647378"/>
                </a:solidFill>
                <a:latin typeface="Tahoma"/>
                <a:cs typeface="Tahoma"/>
              </a:rPr>
              <a:t>design and build projects at any level,</a:t>
            </a:r>
          </a:p>
          <a:p>
            <a:pPr algn="l" rtl="0"/>
            <a:r>
              <a:rPr lang="en-US" sz="1200" spc="-10" dirty="0">
                <a:solidFill>
                  <a:srgbClr val="647378"/>
                </a:solidFill>
                <a:latin typeface="Tahoma"/>
                <a:cs typeface="Tahoma"/>
              </a:rPr>
              <a:t>up to major residential, commercial and</a:t>
            </a:r>
          </a:p>
          <a:p>
            <a:pPr algn="l" rtl="0"/>
            <a:r>
              <a:rPr lang="en-US" sz="1200" spc="-10" dirty="0">
                <a:solidFill>
                  <a:srgbClr val="647378"/>
                </a:solidFill>
                <a:latin typeface="Tahoma"/>
                <a:cs typeface="Tahoma"/>
              </a:rPr>
              <a:t>industrial sector projects with high.</a:t>
            </a:r>
          </a:p>
          <a:p>
            <a:pPr algn="l" rtl="0"/>
            <a:r>
              <a:rPr lang="en-US" sz="1200" spc="-10" dirty="0">
                <a:solidFill>
                  <a:srgbClr val="647378"/>
                </a:solidFill>
                <a:latin typeface="Tahoma"/>
                <a:cs typeface="Tahoma"/>
              </a:rPr>
              <a:t>We offer a full MEP design and build</a:t>
            </a:r>
          </a:p>
          <a:p>
            <a:pPr algn="l" rtl="0"/>
            <a:r>
              <a:rPr lang="en-US" sz="1200" spc="-10" dirty="0">
                <a:solidFill>
                  <a:srgbClr val="647378"/>
                </a:solidFill>
                <a:latin typeface="Tahoma"/>
                <a:cs typeface="Tahoma"/>
              </a:rPr>
              <a:t>service for our clients using the most</a:t>
            </a:r>
          </a:p>
          <a:p>
            <a:pPr algn="l" rtl="0"/>
            <a:r>
              <a:rPr lang="en-US" sz="1200" spc="-10" dirty="0">
                <a:solidFill>
                  <a:srgbClr val="647378"/>
                </a:solidFill>
                <a:latin typeface="Tahoma"/>
                <a:cs typeface="Tahoma"/>
              </a:rPr>
              <a:t>innovative and energy efficient products</a:t>
            </a:r>
          </a:p>
          <a:p>
            <a:pPr algn="l" rtl="0"/>
            <a:r>
              <a:rPr lang="en-US" sz="1200" spc="-10" dirty="0">
                <a:solidFill>
                  <a:srgbClr val="647378"/>
                </a:solidFill>
                <a:latin typeface="Tahoma"/>
                <a:cs typeface="Tahoma"/>
              </a:rPr>
              <a:t>to provide state-of-the-art installations</a:t>
            </a:r>
          </a:p>
          <a:p>
            <a:pPr algn="l" rtl="0"/>
            <a:r>
              <a:rPr lang="en-US" sz="1200" spc="-10" dirty="0">
                <a:solidFill>
                  <a:srgbClr val="647378"/>
                </a:solidFill>
                <a:latin typeface="Tahoma"/>
                <a:cs typeface="Tahoma"/>
              </a:rPr>
              <a:t>which save both time and cost throughout.</a:t>
            </a:r>
          </a:p>
          <a:p>
            <a:pPr algn="l" rtl="0"/>
            <a:endParaRPr lang="en-US" dirty="0"/>
          </a:p>
        </p:txBody>
      </p:sp>
      <p:sp>
        <p:nvSpPr>
          <p:cNvPr id="2" name="Rectangle 1"/>
          <p:cNvSpPr/>
          <p:nvPr/>
        </p:nvSpPr>
        <p:spPr>
          <a:xfrm>
            <a:off x="450179" y="1807808"/>
            <a:ext cx="2376264" cy="584775"/>
          </a:xfrm>
          <a:prstGeom prst="rect">
            <a:avLst/>
          </a:prstGeom>
        </p:spPr>
        <p:txBody>
          <a:bodyPr wrap="square">
            <a:spAutoFit/>
          </a:bodyPr>
          <a:lstStyle/>
          <a:p>
            <a:pPr algn="l" rtl="0"/>
            <a:r>
              <a:rPr lang="en-US" sz="1600" b="1" spc="-10" dirty="0">
                <a:solidFill>
                  <a:srgbClr val="8F784B"/>
                </a:solidFill>
                <a:latin typeface="Tahoma"/>
                <a:cs typeface="Tahoma"/>
              </a:rPr>
              <a:t>HOT &amp; COLD WATER SUPPLY SYSTEM: -</a:t>
            </a:r>
          </a:p>
        </p:txBody>
      </p:sp>
      <p:sp>
        <p:nvSpPr>
          <p:cNvPr id="5" name="Rectangle 4"/>
          <p:cNvSpPr/>
          <p:nvPr/>
        </p:nvSpPr>
        <p:spPr>
          <a:xfrm>
            <a:off x="3626192" y="4777740"/>
            <a:ext cx="3429000" cy="584775"/>
          </a:xfrm>
          <a:prstGeom prst="rect">
            <a:avLst/>
          </a:prstGeom>
        </p:spPr>
        <p:txBody>
          <a:bodyPr>
            <a:spAutoFit/>
          </a:bodyPr>
          <a:lstStyle/>
          <a:p>
            <a:pPr algn="l" rtl="0"/>
            <a:r>
              <a:rPr lang="en-US" sz="1600" b="1" spc="-10" dirty="0" smtClean="0">
                <a:solidFill>
                  <a:srgbClr val="8F784B"/>
                </a:solidFill>
                <a:latin typeface="Tahoma"/>
                <a:cs typeface="Tahoma"/>
              </a:rPr>
              <a:t>FUEL </a:t>
            </a:r>
            <a:r>
              <a:rPr lang="en-US" sz="1600" b="1" spc="-10" dirty="0">
                <a:solidFill>
                  <a:srgbClr val="8F784B"/>
                </a:solidFill>
                <a:latin typeface="Tahoma"/>
                <a:cs typeface="Tahoma"/>
              </a:rPr>
              <a:t>and LPG MEP DESIGN &amp;</a:t>
            </a:r>
          </a:p>
          <a:p>
            <a:pPr algn="l" rtl="0"/>
            <a:r>
              <a:rPr lang="en-US" sz="1600" b="1" spc="-10" dirty="0">
                <a:solidFill>
                  <a:srgbClr val="8F784B"/>
                </a:solidFill>
                <a:latin typeface="Tahoma"/>
                <a:cs typeface="Tahoma"/>
              </a:rPr>
              <a:t>INSTALLATION WORKS</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86" y="4777740"/>
            <a:ext cx="2715383" cy="2506508"/>
          </a:xfrm>
          <a:prstGeom prst="homePlate">
            <a:avLst/>
          </a:prstGeom>
          <a:noFill/>
        </p:spPr>
      </p:pic>
      <p:pic>
        <p:nvPicPr>
          <p:cNvPr id="6146" name="Picture 2" descr="C:\Users\HP\Pictures\promax 2021\IMG_63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191" y="1957806"/>
            <a:ext cx="3061161" cy="2295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3" name="Rectangle 2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23</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004151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95584" y="2487115"/>
            <a:ext cx="3818021" cy="1754326"/>
          </a:xfrm>
          <a:prstGeom prst="rect">
            <a:avLst/>
          </a:prstGeom>
        </p:spPr>
        <p:txBody>
          <a:bodyPr wrap="square">
            <a:spAutoFit/>
          </a:bodyPr>
          <a:lstStyle/>
          <a:p>
            <a:pPr algn="l" rtl="0"/>
            <a:r>
              <a:rPr lang="en-US" sz="1200" spc="-10" dirty="0">
                <a:solidFill>
                  <a:srgbClr val="647378"/>
                </a:solidFill>
                <a:latin typeface="Tahoma"/>
                <a:cs typeface="Tahoma"/>
              </a:rPr>
              <a:t>We offer a complete service from</a:t>
            </a:r>
          </a:p>
          <a:p>
            <a:pPr algn="l" rtl="0"/>
            <a:r>
              <a:rPr lang="en-US" sz="1200" spc="-10" dirty="0">
                <a:solidFill>
                  <a:srgbClr val="647378"/>
                </a:solidFill>
                <a:latin typeface="Tahoma"/>
                <a:cs typeface="Tahoma"/>
              </a:rPr>
              <a:t>feasibility study to conceptual design</a:t>
            </a:r>
          </a:p>
          <a:p>
            <a:pPr algn="l" rtl="0"/>
            <a:r>
              <a:rPr lang="en-US" sz="1200" spc="-10" dirty="0">
                <a:solidFill>
                  <a:srgbClr val="647378"/>
                </a:solidFill>
                <a:latin typeface="Tahoma"/>
                <a:cs typeface="Tahoma"/>
              </a:rPr>
              <a:t>and installation. We offer electrical and</a:t>
            </a:r>
          </a:p>
          <a:p>
            <a:pPr algn="l" rtl="0"/>
            <a:r>
              <a:rPr lang="en-US" sz="1200" spc="-10" dirty="0">
                <a:solidFill>
                  <a:srgbClr val="647378"/>
                </a:solidFill>
                <a:latin typeface="Tahoma"/>
                <a:cs typeface="Tahoma"/>
              </a:rPr>
              <a:t>engineering service.</a:t>
            </a:r>
          </a:p>
          <a:p>
            <a:pPr algn="l" rtl="0"/>
            <a:r>
              <a:rPr lang="en-US" sz="1200" spc="-10" dirty="0">
                <a:solidFill>
                  <a:srgbClr val="647378"/>
                </a:solidFill>
                <a:latin typeface="Tahoma"/>
                <a:cs typeface="Tahoma"/>
              </a:rPr>
              <a:t>We have preferred contractor status for</a:t>
            </a:r>
          </a:p>
          <a:p>
            <a:pPr algn="l" rtl="0"/>
            <a:r>
              <a:rPr lang="en-US" sz="1200" spc="-10" dirty="0">
                <a:solidFill>
                  <a:srgbClr val="647378"/>
                </a:solidFill>
                <a:latin typeface="Tahoma"/>
                <a:cs typeface="Tahoma"/>
              </a:rPr>
              <a:t>many of the regions high profile clients</a:t>
            </a:r>
          </a:p>
          <a:p>
            <a:pPr algn="l" rtl="0"/>
            <a:r>
              <a:rPr lang="en-US" sz="1200" spc="-10" dirty="0">
                <a:solidFill>
                  <a:srgbClr val="647378"/>
                </a:solidFill>
                <a:latin typeface="Tahoma"/>
                <a:cs typeface="Tahoma"/>
              </a:rPr>
              <a:t>where we offer longstanding relationships</a:t>
            </a:r>
          </a:p>
          <a:p>
            <a:pPr algn="l" rtl="0"/>
            <a:r>
              <a:rPr lang="en-US" sz="1200" spc="-10" dirty="0">
                <a:solidFill>
                  <a:srgbClr val="647378"/>
                </a:solidFill>
                <a:latin typeface="Tahoma"/>
                <a:cs typeface="Tahoma"/>
              </a:rPr>
              <a:t>built around our ability to provide</a:t>
            </a:r>
          </a:p>
          <a:p>
            <a:pPr algn="l" rtl="0"/>
            <a:r>
              <a:rPr lang="en-US" sz="1200" spc="-10" dirty="0">
                <a:solidFill>
                  <a:srgbClr val="647378"/>
                </a:solidFill>
                <a:latin typeface="Tahoma"/>
                <a:cs typeface="Tahoma"/>
              </a:rPr>
              <a:t>innovative solutions.</a:t>
            </a:r>
          </a:p>
        </p:txBody>
      </p:sp>
      <p:sp>
        <p:nvSpPr>
          <p:cNvPr id="25" name="TextBox 24">
            <a:extLst>
              <a:ext uri="{FF2B5EF4-FFF2-40B4-BE49-F238E27FC236}">
                <a16:creationId xmlns:a16="http://schemas.microsoft.com/office/drawing/2014/main" xmlns="" id="{27FB78FE-779D-4EC1-8AD5-C9EBFACA2AA1}"/>
              </a:ext>
            </a:extLst>
          </p:cNvPr>
          <p:cNvSpPr txBox="1"/>
          <p:nvPr/>
        </p:nvSpPr>
        <p:spPr>
          <a:xfrm>
            <a:off x="3573016" y="1909637"/>
            <a:ext cx="2971800" cy="2923877"/>
          </a:xfrm>
          <a:prstGeom prst="rect">
            <a:avLst/>
          </a:prstGeom>
          <a:noFill/>
        </p:spPr>
        <p:txBody>
          <a:bodyPr wrap="square">
            <a:spAutoFit/>
          </a:bodyPr>
          <a:lstStyle/>
          <a:p>
            <a:pPr algn="l" rtl="0"/>
            <a:r>
              <a:rPr lang="en-US" sz="2000" b="1" spc="-10" dirty="0">
                <a:solidFill>
                  <a:srgbClr val="8F784B"/>
                </a:solidFill>
                <a:latin typeface="Tahoma"/>
                <a:cs typeface="Tahoma"/>
              </a:rPr>
              <a:t>Electrical Works</a:t>
            </a:r>
          </a:p>
          <a:p>
            <a:pPr algn="l" rtl="0"/>
            <a:r>
              <a:rPr lang="ar-IQ" sz="2000" b="1" spc="-10" dirty="0" smtClean="0">
                <a:solidFill>
                  <a:srgbClr val="8F784B"/>
                </a:solidFill>
                <a:latin typeface="Tahoma"/>
                <a:cs typeface="Tahoma"/>
              </a:rPr>
              <a:t>ــــــــــــــــــــــــــــــــــــــ</a:t>
            </a:r>
            <a:endParaRPr lang="en-US" sz="2000" b="1" spc="-10" dirty="0">
              <a:solidFill>
                <a:srgbClr val="8F784B"/>
              </a:solidFill>
              <a:latin typeface="Tahoma"/>
              <a:cs typeface="Tahoma"/>
            </a:endParaRPr>
          </a:p>
          <a:p>
            <a:pPr marL="171450" indent="-171450" algn="l" rtl="0">
              <a:buFont typeface="Wingdings" pitchFamily="2" charset="2"/>
              <a:buChar char="§"/>
            </a:pPr>
            <a:r>
              <a:rPr lang="en-US" sz="1200" spc="-10" dirty="0">
                <a:solidFill>
                  <a:srgbClr val="647378"/>
                </a:solidFill>
                <a:latin typeface="Tahoma"/>
                <a:cs typeface="Tahoma"/>
              </a:rPr>
              <a:t>POWER DISTRIBUTION SYSTEMS</a:t>
            </a:r>
          </a:p>
          <a:p>
            <a:pPr marL="171450" indent="-171450" algn="l" rtl="0">
              <a:buFont typeface="Wingdings" pitchFamily="2" charset="2"/>
              <a:buChar char="§"/>
            </a:pPr>
            <a:r>
              <a:rPr lang="en-US" sz="1200" spc="-10" dirty="0">
                <a:solidFill>
                  <a:srgbClr val="647378"/>
                </a:solidFill>
                <a:latin typeface="Tahoma"/>
                <a:cs typeface="Tahoma"/>
              </a:rPr>
              <a:t>LIGHTING CONTROL</a:t>
            </a:r>
          </a:p>
          <a:p>
            <a:pPr marL="171450" indent="-171450" algn="l" rtl="0">
              <a:buFont typeface="Wingdings" pitchFamily="2" charset="2"/>
              <a:buChar char="§"/>
            </a:pPr>
            <a:r>
              <a:rPr lang="en-US" sz="1200" spc="-10" dirty="0">
                <a:solidFill>
                  <a:srgbClr val="647378"/>
                </a:solidFill>
                <a:latin typeface="Tahoma"/>
                <a:cs typeface="Tahoma"/>
              </a:rPr>
              <a:t>POWER GENERATION</a:t>
            </a:r>
          </a:p>
          <a:p>
            <a:pPr marL="171450" indent="-171450" algn="l" rtl="0">
              <a:buFont typeface="Wingdings" pitchFamily="2" charset="2"/>
              <a:buChar char="§"/>
            </a:pPr>
            <a:r>
              <a:rPr lang="en-US" sz="1200" spc="-10" dirty="0">
                <a:solidFill>
                  <a:srgbClr val="647378"/>
                </a:solidFill>
                <a:latin typeface="Tahoma"/>
                <a:cs typeface="Tahoma"/>
              </a:rPr>
              <a:t>LOW CURRENT </a:t>
            </a:r>
            <a:r>
              <a:rPr lang="en-US" sz="1200" spc="-10" dirty="0" smtClean="0">
                <a:solidFill>
                  <a:srgbClr val="647378"/>
                </a:solidFill>
                <a:latin typeface="Tahoma"/>
                <a:cs typeface="Tahoma"/>
              </a:rPr>
              <a:t>SYSTEMS:</a:t>
            </a:r>
          </a:p>
          <a:p>
            <a:pPr indent="171450" algn="l" rtl="0"/>
            <a:r>
              <a:rPr lang="en-US" sz="1200" spc="-10" dirty="0" smtClean="0">
                <a:solidFill>
                  <a:srgbClr val="647378"/>
                </a:solidFill>
                <a:latin typeface="Tahoma"/>
                <a:cs typeface="Tahoma"/>
              </a:rPr>
              <a:t>- TELEPHONE </a:t>
            </a:r>
            <a:r>
              <a:rPr lang="en-US" sz="1200" spc="-10" dirty="0">
                <a:solidFill>
                  <a:srgbClr val="647378"/>
                </a:solidFill>
                <a:latin typeface="Tahoma"/>
                <a:cs typeface="Tahoma"/>
              </a:rPr>
              <a:t>&amp; DATA </a:t>
            </a:r>
            <a:r>
              <a:rPr lang="en-US" sz="1200" spc="-10" dirty="0" smtClean="0">
                <a:solidFill>
                  <a:srgbClr val="647378"/>
                </a:solidFill>
                <a:latin typeface="Tahoma"/>
                <a:cs typeface="Tahoma"/>
              </a:rPr>
              <a:t>SYSTEMS</a:t>
            </a:r>
          </a:p>
          <a:p>
            <a:pPr marL="115888" indent="55563" algn="l" rtl="0"/>
            <a:r>
              <a:rPr lang="en-US" sz="1200" spc="-10" dirty="0" smtClean="0">
                <a:solidFill>
                  <a:srgbClr val="647378"/>
                </a:solidFill>
                <a:latin typeface="Tahoma"/>
                <a:cs typeface="Tahoma"/>
              </a:rPr>
              <a:t>- HOME </a:t>
            </a:r>
            <a:r>
              <a:rPr lang="en-US" sz="1200" spc="-10" dirty="0">
                <a:solidFill>
                  <a:srgbClr val="647378"/>
                </a:solidFill>
                <a:latin typeface="Tahoma"/>
                <a:cs typeface="Tahoma"/>
              </a:rPr>
              <a:t>AUTOMATION</a:t>
            </a:r>
          </a:p>
          <a:p>
            <a:pPr indent="171450" algn="l" rtl="0"/>
            <a:r>
              <a:rPr lang="en-US" sz="1200" spc="-10" dirty="0" smtClean="0">
                <a:solidFill>
                  <a:srgbClr val="647378"/>
                </a:solidFill>
                <a:latin typeface="Tahoma"/>
                <a:cs typeface="Tahoma"/>
              </a:rPr>
              <a:t>- </a:t>
            </a:r>
            <a:r>
              <a:rPr lang="en-US" sz="1200" spc="-10" dirty="0">
                <a:solidFill>
                  <a:srgbClr val="647378"/>
                </a:solidFill>
                <a:latin typeface="Tahoma"/>
                <a:cs typeface="Tahoma"/>
              </a:rPr>
              <a:t>MATV</a:t>
            </a:r>
            <a:r>
              <a:rPr lang="en-US" sz="1200" spc="-10" dirty="0" smtClean="0">
                <a:solidFill>
                  <a:srgbClr val="647378"/>
                </a:solidFill>
                <a:latin typeface="Tahoma"/>
                <a:cs typeface="Tahoma"/>
              </a:rPr>
              <a:t> </a:t>
            </a:r>
            <a:r>
              <a:rPr lang="en-US" sz="1200" spc="-10" dirty="0">
                <a:solidFill>
                  <a:srgbClr val="647378"/>
                </a:solidFill>
                <a:latin typeface="Tahoma"/>
                <a:cs typeface="Tahoma"/>
              </a:rPr>
              <a:t>SYSTEMS</a:t>
            </a:r>
          </a:p>
          <a:p>
            <a:pPr indent="171450" algn="l" rtl="0"/>
            <a:r>
              <a:rPr lang="en-US" sz="1200" spc="-10" dirty="0" smtClean="0">
                <a:solidFill>
                  <a:srgbClr val="647378"/>
                </a:solidFill>
                <a:latin typeface="Tahoma"/>
                <a:cs typeface="Tahoma"/>
              </a:rPr>
              <a:t>- CCTV</a:t>
            </a:r>
            <a:endParaRPr lang="en-US" sz="1200" spc="-10" dirty="0">
              <a:solidFill>
                <a:srgbClr val="647378"/>
              </a:solidFill>
              <a:latin typeface="Tahoma"/>
              <a:cs typeface="Tahoma"/>
            </a:endParaRPr>
          </a:p>
          <a:p>
            <a:pPr indent="171450" algn="l" rtl="0"/>
            <a:r>
              <a:rPr lang="en-US" sz="1200" spc="-10" dirty="0" smtClean="0">
                <a:solidFill>
                  <a:srgbClr val="647378"/>
                </a:solidFill>
                <a:latin typeface="Tahoma"/>
                <a:cs typeface="Tahoma"/>
              </a:rPr>
              <a:t>- FIRE </a:t>
            </a:r>
            <a:r>
              <a:rPr lang="en-US" sz="1200" spc="-10" dirty="0">
                <a:solidFill>
                  <a:srgbClr val="647378"/>
                </a:solidFill>
                <a:latin typeface="Tahoma"/>
                <a:cs typeface="Tahoma"/>
              </a:rPr>
              <a:t>DETECTION &amp; ALARMS</a:t>
            </a:r>
          </a:p>
          <a:p>
            <a:pPr indent="171450" algn="l" rtl="0"/>
            <a:r>
              <a:rPr lang="en-US" sz="1200" spc="-10" dirty="0" smtClean="0">
                <a:solidFill>
                  <a:srgbClr val="647378"/>
                </a:solidFill>
                <a:latin typeface="Tahoma"/>
                <a:cs typeface="Tahoma"/>
              </a:rPr>
              <a:t>- ACCESS </a:t>
            </a:r>
            <a:r>
              <a:rPr lang="en-US" sz="1200" spc="-10" dirty="0">
                <a:solidFill>
                  <a:srgbClr val="647378"/>
                </a:solidFill>
                <a:latin typeface="Tahoma"/>
                <a:cs typeface="Tahoma"/>
              </a:rPr>
              <a:t>CONTROL SYSTEMS</a:t>
            </a:r>
          </a:p>
          <a:p>
            <a:pPr indent="171450" algn="l" rtl="0"/>
            <a:r>
              <a:rPr lang="en-US" sz="1200" spc="-10" dirty="0" smtClean="0">
                <a:solidFill>
                  <a:srgbClr val="647378"/>
                </a:solidFill>
                <a:latin typeface="Tahoma"/>
                <a:cs typeface="Tahoma"/>
              </a:rPr>
              <a:t>- AUDIO </a:t>
            </a:r>
            <a:r>
              <a:rPr lang="en-US" sz="1200" spc="-10" dirty="0">
                <a:solidFill>
                  <a:srgbClr val="647378"/>
                </a:solidFill>
                <a:latin typeface="Tahoma"/>
                <a:cs typeface="Tahoma"/>
              </a:rPr>
              <a:t>/ VIDEO INTERCOM SYSTEMS</a:t>
            </a:r>
          </a:p>
          <a:p>
            <a:pPr marL="171450" indent="-171450" algn="l" rtl="0">
              <a:buFont typeface="Wingdings" pitchFamily="2" charset="2"/>
              <a:buChar char="§"/>
            </a:pPr>
            <a:r>
              <a:rPr lang="en-US" sz="1200" spc="-10" dirty="0">
                <a:solidFill>
                  <a:srgbClr val="647378"/>
                </a:solidFill>
                <a:latin typeface="Tahoma"/>
                <a:cs typeface="Tahoma"/>
              </a:rPr>
              <a:t>INDUSTRIAL PROCESS SERVICES.</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8" name="Rectangle 27"/>
          <p:cNvSpPr/>
          <p:nvPr/>
        </p:nvSpPr>
        <p:spPr>
          <a:xfrm>
            <a:off x="290095" y="709308"/>
            <a:ext cx="3429000" cy="1200329"/>
          </a:xfrm>
          <a:prstGeom prst="rect">
            <a:avLst/>
          </a:prstGeom>
        </p:spPr>
        <p:txBody>
          <a:bodyPr>
            <a:spAutoFit/>
          </a:bodyPr>
          <a:lstStyle/>
          <a:p>
            <a:pPr algn="l" rtl="0"/>
            <a:r>
              <a:rPr lang="en-US" sz="2400" b="1" dirty="0">
                <a:solidFill>
                  <a:schemeClr val="bg2">
                    <a:lumMod val="25000"/>
                  </a:schemeClr>
                </a:solidFill>
              </a:rPr>
              <a:t>ELECTRICAL</a:t>
            </a:r>
          </a:p>
          <a:p>
            <a:pPr algn="l" rtl="0"/>
            <a:r>
              <a:rPr lang="en-US" sz="2400" b="1" dirty="0">
                <a:solidFill>
                  <a:schemeClr val="bg2">
                    <a:lumMod val="25000"/>
                  </a:schemeClr>
                </a:solidFill>
              </a:rPr>
              <a:t>ENGINEERING</a:t>
            </a:r>
          </a:p>
          <a:p>
            <a:pPr algn="l" rtl="0"/>
            <a:r>
              <a:rPr lang="en-US" sz="2400" b="1" dirty="0">
                <a:solidFill>
                  <a:schemeClr val="bg2">
                    <a:lumMod val="25000"/>
                  </a:schemeClr>
                </a:solidFill>
              </a:rPr>
              <a:t>SERVICES</a:t>
            </a:r>
          </a:p>
        </p:txBody>
      </p:sp>
      <p:pic>
        <p:nvPicPr>
          <p:cNvPr id="23" name="Picture 3" descr="E:\001green Ridge\GRC photo\2021_02_18_16_21_IMG_6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4984" y="5040163"/>
            <a:ext cx="3364039" cy="2523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662AD9FC-9F01-4F5D-9E07-AB71C4AEADED}"/>
              </a:ext>
            </a:extLst>
          </p:cNvPr>
          <p:cNvSpPr txBox="1"/>
          <p:nvPr/>
        </p:nvSpPr>
        <p:spPr>
          <a:xfrm>
            <a:off x="81642" y="4587610"/>
            <a:ext cx="3280841" cy="2405402"/>
          </a:xfrm>
          <a:prstGeom prst="rect">
            <a:avLst/>
          </a:prstGeom>
          <a:noFill/>
        </p:spPr>
        <p:txBody>
          <a:bodyPr wrap="square">
            <a:spAutoFit/>
          </a:bodyPr>
          <a:lstStyle/>
          <a:p>
            <a:pPr algn="l" rtl="0">
              <a:lnSpc>
                <a:spcPct val="107000"/>
              </a:lnSpc>
              <a:spcAft>
                <a:spcPts val="800"/>
              </a:spcAft>
            </a:pPr>
            <a:endParaRPr lang="en-US" sz="2000" b="1" spc="-10" dirty="0">
              <a:solidFill>
                <a:srgbClr val="8F784B"/>
              </a:solidFill>
              <a:latin typeface="Tahoma"/>
              <a:cs typeface="Tahoma"/>
            </a:endParaRPr>
          </a:p>
          <a:p>
            <a:pPr marL="0" marR="0" algn="l" rtl="0">
              <a:lnSpc>
                <a:spcPct val="107000"/>
              </a:lnSpc>
              <a:spcBef>
                <a:spcPts val="0"/>
              </a:spcBef>
              <a:spcAft>
                <a:spcPts val="800"/>
              </a:spcAft>
            </a:pPr>
            <a:r>
              <a:rPr lang="en-US" sz="1200" spc="-10" dirty="0">
                <a:solidFill>
                  <a:srgbClr val="647378"/>
                </a:solidFill>
                <a:latin typeface="Tahoma"/>
                <a:cs typeface="Tahoma"/>
              </a:rPr>
              <a:t>The availability of well-known Electrical Products and high quality Equipment, is the key point to a reliable, efficient and economic Electrical Distribution sector that will last for long time and help developing Iraqi Infrastructure.</a:t>
            </a:r>
          </a:p>
          <a:p>
            <a:pPr marL="0" marR="0" algn="l" rtl="0">
              <a:lnSpc>
                <a:spcPct val="107000"/>
              </a:lnSpc>
              <a:spcBef>
                <a:spcPts val="0"/>
              </a:spcBef>
              <a:spcAft>
                <a:spcPts val="800"/>
              </a:spcAft>
            </a:pPr>
            <a:r>
              <a:rPr lang="en-US" sz="1200" spc="-10" dirty="0">
                <a:solidFill>
                  <a:srgbClr val="647378"/>
                </a:solidFill>
                <a:latin typeface="Tahoma"/>
                <a:cs typeface="Tahoma"/>
              </a:rPr>
              <a:t>We, at </a:t>
            </a:r>
            <a:r>
              <a:rPr lang="en-US" sz="1200" spc="-10" dirty="0" smtClean="0">
                <a:solidFill>
                  <a:srgbClr val="647378"/>
                </a:solidFill>
                <a:latin typeface="Tahoma"/>
                <a:cs typeface="Tahoma"/>
              </a:rPr>
              <a:t>ERAM  </a:t>
            </a:r>
            <a:r>
              <a:rPr lang="en-US" sz="1200" spc="-10" dirty="0">
                <a:solidFill>
                  <a:srgbClr val="647378"/>
                </a:solidFill>
                <a:latin typeface="Tahoma"/>
                <a:cs typeface="Tahoma"/>
              </a:rPr>
              <a:t>for electrical facilities  are working hard to provide the Iraqi market with highest quality </a:t>
            </a:r>
            <a:r>
              <a:rPr lang="en-US" sz="1200" spc="-10" dirty="0" smtClean="0">
                <a:solidFill>
                  <a:srgbClr val="647378"/>
                </a:solidFill>
                <a:latin typeface="Tahoma"/>
                <a:cs typeface="Tahoma"/>
              </a:rPr>
              <a:t>products</a:t>
            </a:r>
            <a:endParaRPr lang="en-US" sz="1200" spc="-10" dirty="0">
              <a:solidFill>
                <a:srgbClr val="647378"/>
              </a:solidFill>
              <a:latin typeface="Tahoma"/>
              <a:cs typeface="Tahoma"/>
            </a:endParaRPr>
          </a:p>
        </p:txBody>
      </p:sp>
      <p:sp>
        <p:nvSpPr>
          <p:cNvPr id="26" name="Rectangle 25"/>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9" name="Rectangle 28"/>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24</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93794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pic>
        <p:nvPicPr>
          <p:cNvPr id="7171" name="Picture 3" descr="C:\Users\HP\Pictures\iphone maxpro Sep\IMG_06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4355" y="5724128"/>
            <a:ext cx="2784310"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522" y="1556507"/>
            <a:ext cx="3429000" cy="362087"/>
          </a:xfrm>
          <a:prstGeom prst="rect">
            <a:avLst/>
          </a:prstGeom>
        </p:spPr>
        <p:txBody>
          <a:bodyPr>
            <a:spAutoFit/>
          </a:bodyPr>
          <a:lstStyle/>
          <a:p>
            <a:pPr algn="l" rtl="0">
              <a:lnSpc>
                <a:spcPct val="107000"/>
              </a:lnSpc>
              <a:spcAft>
                <a:spcPts val="800"/>
              </a:spcAft>
            </a:pPr>
            <a:r>
              <a:rPr lang="en-US" b="1" spc="-10" dirty="0" smtClean="0">
                <a:solidFill>
                  <a:srgbClr val="8F784B"/>
                </a:solidFill>
                <a:latin typeface="Tahoma"/>
                <a:cs typeface="Tahoma"/>
              </a:rPr>
              <a:t>SECTORS OF WORK</a:t>
            </a:r>
            <a:endParaRPr lang="en-US" sz="1200" spc="-10" dirty="0">
              <a:solidFill>
                <a:srgbClr val="647378"/>
              </a:solidFill>
              <a:latin typeface="Tahoma"/>
              <a:cs typeface="Tahoma"/>
            </a:endParaRPr>
          </a:p>
        </p:txBody>
      </p:sp>
      <p:sp>
        <p:nvSpPr>
          <p:cNvPr id="26" name="TextBox 25">
            <a:extLst>
              <a:ext uri="{FF2B5EF4-FFF2-40B4-BE49-F238E27FC236}">
                <a16:creationId xmlns:a16="http://schemas.microsoft.com/office/drawing/2014/main" xmlns="" id="{58273310-60A0-42CC-9ADB-B389530811B7}"/>
              </a:ext>
            </a:extLst>
          </p:cNvPr>
          <p:cNvSpPr txBox="1"/>
          <p:nvPr/>
        </p:nvSpPr>
        <p:spPr>
          <a:xfrm>
            <a:off x="172415" y="2162420"/>
            <a:ext cx="3202909" cy="369332"/>
          </a:xfrm>
          <a:prstGeom prst="rect">
            <a:avLst/>
          </a:prstGeom>
          <a:noFill/>
        </p:spPr>
        <p:txBody>
          <a:bodyPr wrap="square">
            <a:spAutoFit/>
          </a:bodyPr>
          <a:lstStyle/>
          <a:p>
            <a:pPr algn="l" rtl="0"/>
            <a:r>
              <a:rPr lang="en-US" b="1" dirty="0"/>
              <a:t>Residential</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5" name="Rectangle 24"/>
          <p:cNvSpPr/>
          <p:nvPr/>
        </p:nvSpPr>
        <p:spPr>
          <a:xfrm>
            <a:off x="4521221" y="643122"/>
            <a:ext cx="3429000" cy="1200329"/>
          </a:xfrm>
          <a:prstGeom prst="rect">
            <a:avLst/>
          </a:prstGeom>
        </p:spPr>
        <p:txBody>
          <a:bodyPr>
            <a:spAutoFit/>
          </a:bodyPr>
          <a:lstStyle/>
          <a:p>
            <a:pPr algn="l" rtl="0"/>
            <a:r>
              <a:rPr lang="en-US" sz="2400" b="1" dirty="0">
                <a:solidFill>
                  <a:schemeClr val="bg2">
                    <a:lumMod val="25000"/>
                  </a:schemeClr>
                </a:solidFill>
              </a:rPr>
              <a:t>ELECTRICAL</a:t>
            </a:r>
          </a:p>
          <a:p>
            <a:pPr algn="l" rtl="0"/>
            <a:r>
              <a:rPr lang="en-US" sz="2400" b="1" dirty="0">
                <a:solidFill>
                  <a:schemeClr val="bg2">
                    <a:lumMod val="25000"/>
                  </a:schemeClr>
                </a:solidFill>
              </a:rPr>
              <a:t>ENGINEERING</a:t>
            </a:r>
          </a:p>
          <a:p>
            <a:pPr algn="l" rtl="0"/>
            <a:r>
              <a:rPr lang="en-US" sz="2400" b="1" dirty="0">
                <a:solidFill>
                  <a:schemeClr val="bg2">
                    <a:lumMod val="25000"/>
                  </a:schemeClr>
                </a:solidFill>
              </a:rPr>
              <a:t>SERVICES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645" b="23980"/>
          <a:stretch/>
        </p:blipFill>
        <p:spPr>
          <a:xfrm>
            <a:off x="3901240" y="2065841"/>
            <a:ext cx="2714283" cy="3223276"/>
          </a:xfrm>
          <a:prstGeom prst="rect">
            <a:avLst/>
          </a:prstGeom>
        </p:spPr>
      </p:pic>
      <p:sp>
        <p:nvSpPr>
          <p:cNvPr id="5" name="Rectangle 4"/>
          <p:cNvSpPr/>
          <p:nvPr/>
        </p:nvSpPr>
        <p:spPr>
          <a:xfrm>
            <a:off x="172414" y="2563174"/>
            <a:ext cx="4264697" cy="954107"/>
          </a:xfrm>
          <a:prstGeom prst="rect">
            <a:avLst/>
          </a:prstGeom>
        </p:spPr>
        <p:txBody>
          <a:bodyPr wrap="square">
            <a:spAutoFit/>
          </a:bodyPr>
          <a:lstStyle/>
          <a:p>
            <a:pPr algn="l"/>
            <a:r>
              <a:rPr lang="en-US" sz="1400" dirty="0" smtClean="0">
                <a:solidFill>
                  <a:srgbClr val="444444"/>
                </a:solidFill>
                <a:latin typeface="Arial" panose="020B0604020202020204" pitchFamily="34" charset="0"/>
              </a:rPr>
              <a:t>1- High Raised Residential Housing Projects.</a:t>
            </a:r>
          </a:p>
          <a:p>
            <a:pPr algn="l"/>
            <a:r>
              <a:rPr lang="en-US" sz="1400" dirty="0" smtClean="0">
                <a:solidFill>
                  <a:srgbClr val="444444"/>
                </a:solidFill>
                <a:latin typeface="Arial" panose="020B0604020202020204" pitchFamily="34" charset="0"/>
              </a:rPr>
              <a:t>2- Horizontal Residential Housing Projects.</a:t>
            </a:r>
          </a:p>
          <a:p>
            <a:pPr algn="l"/>
            <a:r>
              <a:rPr lang="en-US" sz="1400" dirty="0" smtClean="0">
                <a:solidFill>
                  <a:srgbClr val="444444"/>
                </a:solidFill>
                <a:latin typeface="Arial" panose="020B0604020202020204" pitchFamily="34" charset="0"/>
              </a:rPr>
              <a:t>3- Private Housing Projects.</a:t>
            </a:r>
          </a:p>
          <a:p>
            <a:pPr algn="l"/>
            <a:endParaRPr lang="en-US" sz="1400" dirty="0"/>
          </a:p>
        </p:txBody>
      </p:sp>
      <p:sp>
        <p:nvSpPr>
          <p:cNvPr id="6" name="Rectangle 5"/>
          <p:cNvSpPr/>
          <p:nvPr/>
        </p:nvSpPr>
        <p:spPr>
          <a:xfrm>
            <a:off x="193811" y="3546098"/>
            <a:ext cx="1505540" cy="369332"/>
          </a:xfrm>
          <a:prstGeom prst="rect">
            <a:avLst/>
          </a:prstGeom>
        </p:spPr>
        <p:txBody>
          <a:bodyPr wrap="none">
            <a:spAutoFit/>
          </a:bodyPr>
          <a:lstStyle/>
          <a:p>
            <a:pPr algn="l" rtl="0"/>
            <a:r>
              <a:rPr lang="en-US" b="1" dirty="0">
                <a:latin typeface="Poppins"/>
              </a:rPr>
              <a:t>Commercial</a:t>
            </a:r>
            <a:endParaRPr lang="en-US" b="1" i="0" dirty="0">
              <a:effectLst/>
              <a:latin typeface="Poppins"/>
            </a:endParaRPr>
          </a:p>
        </p:txBody>
      </p:sp>
      <p:sp>
        <p:nvSpPr>
          <p:cNvPr id="9" name="Rectangle 8"/>
          <p:cNvSpPr/>
          <p:nvPr/>
        </p:nvSpPr>
        <p:spPr>
          <a:xfrm>
            <a:off x="193811" y="3930579"/>
            <a:ext cx="3903747" cy="1384995"/>
          </a:xfrm>
          <a:prstGeom prst="rect">
            <a:avLst/>
          </a:prstGeom>
        </p:spPr>
        <p:txBody>
          <a:bodyPr wrap="square">
            <a:spAutoFit/>
          </a:bodyPr>
          <a:lstStyle/>
          <a:p>
            <a:pPr algn="l"/>
            <a:r>
              <a:rPr lang="en-US" sz="1400" dirty="0">
                <a:solidFill>
                  <a:srgbClr val="444444"/>
                </a:solidFill>
                <a:latin typeface="Arial" panose="020B0604020202020204" pitchFamily="34" charset="0"/>
              </a:rPr>
              <a:t>This sector requires electricians to handle more complex and larger-scale systems compared to residential </a:t>
            </a:r>
            <a:r>
              <a:rPr lang="en-US" sz="1400" dirty="0" smtClean="0">
                <a:solidFill>
                  <a:srgbClr val="444444"/>
                </a:solidFill>
                <a:latin typeface="Arial" panose="020B0604020202020204" pitchFamily="34" charset="0"/>
              </a:rPr>
              <a:t>work such as.</a:t>
            </a:r>
          </a:p>
          <a:p>
            <a:pPr algn="l"/>
            <a:r>
              <a:rPr lang="en-US" sz="1400" dirty="0" smtClean="0">
                <a:solidFill>
                  <a:srgbClr val="444444"/>
                </a:solidFill>
                <a:latin typeface="Arial" panose="020B0604020202020204" pitchFamily="34" charset="0"/>
              </a:rPr>
              <a:t>1- Malls and Shopping Centers.</a:t>
            </a:r>
          </a:p>
          <a:p>
            <a:pPr algn="l"/>
            <a:r>
              <a:rPr lang="en-US" sz="1400" dirty="0" smtClean="0">
                <a:solidFill>
                  <a:srgbClr val="444444"/>
                </a:solidFill>
                <a:latin typeface="Arial" panose="020B0604020202020204" pitchFamily="34" charset="0"/>
              </a:rPr>
              <a:t>2- Offices and Business centers.</a:t>
            </a:r>
          </a:p>
          <a:p>
            <a:pPr algn="l"/>
            <a:r>
              <a:rPr lang="en-US" sz="1400" dirty="0" smtClean="0">
                <a:solidFill>
                  <a:srgbClr val="444444"/>
                </a:solidFill>
                <a:latin typeface="Arial" panose="020B0604020202020204" pitchFamily="34" charset="0"/>
              </a:rPr>
              <a:t>3- Retail Offices.</a:t>
            </a:r>
            <a:endParaRPr lang="en-US" dirty="0"/>
          </a:p>
        </p:txBody>
      </p:sp>
      <p:sp>
        <p:nvSpPr>
          <p:cNvPr id="10" name="Rectangle 9"/>
          <p:cNvSpPr/>
          <p:nvPr/>
        </p:nvSpPr>
        <p:spPr>
          <a:xfrm>
            <a:off x="193811" y="5362026"/>
            <a:ext cx="1223412" cy="369332"/>
          </a:xfrm>
          <a:prstGeom prst="rect">
            <a:avLst/>
          </a:prstGeom>
        </p:spPr>
        <p:txBody>
          <a:bodyPr wrap="none">
            <a:spAutoFit/>
          </a:bodyPr>
          <a:lstStyle/>
          <a:p>
            <a:pPr algn="l" rtl="0"/>
            <a:r>
              <a:rPr lang="en-US" b="1" dirty="0">
                <a:latin typeface="Poppins"/>
              </a:rPr>
              <a:t>Industrial</a:t>
            </a:r>
            <a:endParaRPr lang="en-US" b="1" i="0" dirty="0">
              <a:effectLst/>
              <a:latin typeface="Poppins"/>
            </a:endParaRPr>
          </a:p>
        </p:txBody>
      </p:sp>
      <p:sp>
        <p:nvSpPr>
          <p:cNvPr id="11" name="Rectangle 10"/>
          <p:cNvSpPr/>
          <p:nvPr/>
        </p:nvSpPr>
        <p:spPr>
          <a:xfrm>
            <a:off x="172414" y="5652060"/>
            <a:ext cx="3610129" cy="1661993"/>
          </a:xfrm>
          <a:prstGeom prst="rect">
            <a:avLst/>
          </a:prstGeom>
        </p:spPr>
        <p:txBody>
          <a:bodyPr wrap="square">
            <a:spAutoFit/>
          </a:bodyPr>
          <a:lstStyle/>
          <a:p>
            <a:pPr algn="l"/>
            <a:r>
              <a:rPr lang="en-US" sz="1400" dirty="0" smtClean="0">
                <a:solidFill>
                  <a:srgbClr val="444444"/>
                </a:solidFill>
                <a:latin typeface="Arial" panose="020B0604020202020204" pitchFamily="34" charset="0"/>
              </a:rPr>
              <a:t>This </a:t>
            </a:r>
            <a:r>
              <a:rPr lang="en-US" sz="1400" dirty="0">
                <a:solidFill>
                  <a:srgbClr val="444444"/>
                </a:solidFill>
                <a:latin typeface="Arial" panose="020B0604020202020204" pitchFamily="34" charset="0"/>
              </a:rPr>
              <a:t>sector is perhaps the most demanding, as it involves electrical work in large-scale manufacturing plants, refineries, and other industrial facilities. </a:t>
            </a:r>
            <a:r>
              <a:rPr lang="en-US" b="1" spc="-10" dirty="0">
                <a:solidFill>
                  <a:srgbClr val="8F784B"/>
                </a:solidFill>
                <a:latin typeface="Tahoma"/>
                <a:cs typeface="Tahoma"/>
              </a:rPr>
              <a:t>ERAM</a:t>
            </a:r>
            <a:r>
              <a:rPr lang="en-US" sz="1400" dirty="0" smtClean="0">
                <a:solidFill>
                  <a:srgbClr val="444444"/>
                </a:solidFill>
                <a:latin typeface="Arial" panose="020B0604020202020204" pitchFamily="34" charset="0"/>
              </a:rPr>
              <a:t> </a:t>
            </a:r>
            <a:r>
              <a:rPr lang="en-US" sz="1400" dirty="0">
                <a:solidFill>
                  <a:srgbClr val="444444"/>
                </a:solidFill>
                <a:latin typeface="Arial" panose="020B0604020202020204" pitchFamily="34" charset="0"/>
              </a:rPr>
              <a:t>in this field </a:t>
            </a:r>
            <a:r>
              <a:rPr lang="en-US" sz="1400" dirty="0" smtClean="0">
                <a:solidFill>
                  <a:srgbClr val="444444"/>
                </a:solidFill>
                <a:latin typeface="Arial" panose="020B0604020202020204" pitchFamily="34" charset="0"/>
              </a:rPr>
              <a:t> </a:t>
            </a:r>
            <a:r>
              <a:rPr lang="en-US" sz="1400" dirty="0">
                <a:solidFill>
                  <a:srgbClr val="444444"/>
                </a:solidFill>
                <a:latin typeface="Arial" panose="020B0604020202020204" pitchFamily="34" charset="0"/>
              </a:rPr>
              <a:t>have extensive knowledge of industrial machinery and control systems. </a:t>
            </a:r>
            <a:endParaRPr lang="en-US" sz="1400" dirty="0" smtClean="0">
              <a:solidFill>
                <a:srgbClr val="444444"/>
              </a:solidFill>
              <a:latin typeface="Arial" panose="020B0604020202020204" pitchFamily="34" charset="0"/>
            </a:endParaRPr>
          </a:p>
        </p:txBody>
      </p:sp>
      <p:sp>
        <p:nvSpPr>
          <p:cNvPr id="29" name="Rectangle 28"/>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30" name="Rectangle 29"/>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25</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991133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3" name="Rectangle 2"/>
          <p:cNvSpPr/>
          <p:nvPr/>
        </p:nvSpPr>
        <p:spPr>
          <a:xfrm>
            <a:off x="441848" y="2146546"/>
            <a:ext cx="2915143" cy="1870897"/>
          </a:xfrm>
          <a:prstGeom prst="rect">
            <a:avLst/>
          </a:prstGeom>
        </p:spPr>
        <p:txBody>
          <a:bodyPr wrap="square">
            <a:spAutoFit/>
          </a:bodyPr>
          <a:lstStyle/>
          <a:p>
            <a:pPr algn="l" rtl="0">
              <a:lnSpc>
                <a:spcPct val="107000"/>
              </a:lnSpc>
              <a:spcAft>
                <a:spcPts val="800"/>
              </a:spcAft>
            </a:pPr>
            <a:r>
              <a:rPr lang="en-US" sz="1200" dirty="0" smtClean="0">
                <a:solidFill>
                  <a:srgbClr val="666666"/>
                </a:solidFill>
                <a:latin typeface="Open Sans" panose="020B0606030504020204" pitchFamily="34" charset="0"/>
                <a:ea typeface="Times New Roman" panose="02020603050405020304" pitchFamily="18" charset="0"/>
                <a:cs typeface="Arial" panose="020B0604020202020204" pitchFamily="34" charset="0"/>
              </a:rPr>
              <a:t>Depending </a:t>
            </a: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on the field of activity, comfort-control needs, electro-mechanical systems of the facilities, BMS system aims to control heating, cooling, ventilation, water supply, lighting, such as mechanical / electrical systems by minimizing human factor, saving on operating costs and providing full control.</a:t>
            </a:r>
            <a:endParaRPr lang="en-US" sz="12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484718" y="1146357"/>
            <a:ext cx="1876640" cy="1014380"/>
          </a:xfrm>
          <a:prstGeom prst="rect">
            <a:avLst/>
          </a:prstGeom>
        </p:spPr>
        <p:txBody>
          <a:bodyPr wrap="square">
            <a:spAutoFit/>
          </a:bodyPr>
          <a:lstStyle/>
          <a:p>
            <a:pPr algn="just" rtl="0">
              <a:lnSpc>
                <a:spcPct val="107000"/>
              </a:lnSpc>
              <a:spcAft>
                <a:spcPts val="800"/>
              </a:spcAft>
            </a:pPr>
            <a:r>
              <a:rPr lang="en-US" sz="1400" b="1" spc="-10" dirty="0">
                <a:solidFill>
                  <a:schemeClr val="bg1">
                    <a:lumMod val="50000"/>
                  </a:schemeClr>
                </a:solidFill>
                <a:latin typeface="Tahoma"/>
                <a:cs typeface="Tahoma"/>
              </a:rPr>
              <a:t>INTEGRATED BUILDING MANAMGEMENT SYSTEMS</a:t>
            </a:r>
          </a:p>
        </p:txBody>
      </p:sp>
      <p:sp>
        <p:nvSpPr>
          <p:cNvPr id="24" name="TextBox 23">
            <a:extLst>
              <a:ext uri="{FF2B5EF4-FFF2-40B4-BE49-F238E27FC236}">
                <a16:creationId xmlns:a16="http://schemas.microsoft.com/office/drawing/2014/main" xmlns="" id="{942BC169-7041-47D1-94C2-DD3EE0C97B57}"/>
              </a:ext>
            </a:extLst>
          </p:cNvPr>
          <p:cNvSpPr txBox="1"/>
          <p:nvPr/>
        </p:nvSpPr>
        <p:spPr>
          <a:xfrm>
            <a:off x="3427917" y="2708779"/>
            <a:ext cx="3241443" cy="5598649"/>
          </a:xfrm>
          <a:prstGeom prst="rect">
            <a:avLst/>
          </a:prstGeom>
          <a:noFill/>
        </p:spPr>
        <p:txBody>
          <a:bodyPr wrap="square">
            <a:spAutoFit/>
          </a:bodyPr>
          <a:lstStyle/>
          <a:p>
            <a:pPr marL="0" marR="0" algn="l" rtl="0">
              <a:lnSpc>
                <a:spcPct val="107000"/>
              </a:lnSpc>
              <a:spcBef>
                <a:spcPts val="0"/>
              </a:spcBef>
              <a:spcAft>
                <a:spcPts val="800"/>
              </a:spcAf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When you apply to our company, the following works are done to apply the most appropriate system for your plant;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The current electro-mechanical system at your plant is inspected and the demands for automation are determined</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The need for integration with other systems in the building automation system such as CCTV, fire alarm, card access, elevator, industrial automation, etc. and its level is determined.</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Automation scenarios are created.</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When the solution is decided, application projects are prepared, engineering, programming, graphic design, assembly and programming works are completed and training personnel are trained your staff and delivered to the system.</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In the initial phase, our engineers supervise the operation of the system, complete the system operators' training deficiencies and perform minor software revisions if necessary.</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07000"/>
              </a:lnSpc>
              <a:spcBef>
                <a:spcPts val="0"/>
              </a:spcBef>
              <a:spcAft>
                <a:spcPts val="800"/>
              </a:spcAft>
              <a:buFont typeface="+mj-lt"/>
              <a:buAutoNum type="arabicPeriod"/>
              <a:tabLst>
                <a:tab pos="457200" algn="l"/>
              </a:tabLst>
            </a:pPr>
            <a:r>
              <a:rPr lang="en-US" sz="1100" dirty="0">
                <a:solidFill>
                  <a:srgbClr val="666666"/>
                </a:solidFill>
                <a:effectLst/>
                <a:latin typeface="Open Sans" panose="020B0606030504020204" pitchFamily="34" charset="0"/>
                <a:ea typeface="Times New Roman" panose="02020603050405020304" pitchFamily="18" charset="0"/>
                <a:cs typeface="Arial" panose="020B0604020202020204" pitchFamily="34" charset="0"/>
              </a:rPr>
              <a:t>After your systems are activated, our technical service teams are at your command for your maintenance and service requirements.</a:t>
            </a:r>
            <a:endParaRPr lang="en-US" sz="11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3573016" y="2089507"/>
            <a:ext cx="2160240" cy="619272"/>
          </a:xfrm>
          <a:prstGeom prst="rect">
            <a:avLst/>
          </a:prstGeom>
        </p:spPr>
        <p:txBody>
          <a:bodyPr wrap="square">
            <a:spAutoFit/>
          </a:bodyPr>
          <a:lstStyle/>
          <a:p>
            <a:pPr algn="just" rtl="0">
              <a:lnSpc>
                <a:spcPct val="107000"/>
              </a:lnSpc>
              <a:spcAft>
                <a:spcPts val="800"/>
              </a:spcAft>
            </a:pPr>
            <a:r>
              <a:rPr lang="en-US" sz="1600" b="1" spc="-10" dirty="0" smtClean="0">
                <a:solidFill>
                  <a:schemeClr val="bg1">
                    <a:lumMod val="50000"/>
                  </a:schemeClr>
                </a:solidFill>
                <a:latin typeface="Tahoma"/>
                <a:cs typeface="Tahoma"/>
              </a:rPr>
              <a:t>Project design </a:t>
            </a:r>
            <a:r>
              <a:rPr lang="en-US" sz="1600" b="1" spc="-10" dirty="0">
                <a:solidFill>
                  <a:schemeClr val="bg1">
                    <a:lumMod val="50000"/>
                  </a:schemeClr>
                </a:solidFill>
                <a:latin typeface="Tahoma"/>
                <a:cs typeface="Tahoma"/>
              </a:rPr>
              <a:t>and implementation</a:t>
            </a:r>
          </a:p>
        </p:txBody>
      </p:sp>
      <p:pic>
        <p:nvPicPr>
          <p:cNvPr id="25" name="Picture 6" descr="F:\i phone pro max 7-3-2021\2020_09_08_12_44_IMG_43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833" y="4997015"/>
            <a:ext cx="3400117" cy="25500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7" name="Rectangle 26"/>
          <p:cNvSpPr/>
          <p:nvPr/>
        </p:nvSpPr>
        <p:spPr>
          <a:xfrm>
            <a:off x="4521221" y="643122"/>
            <a:ext cx="3429000" cy="1200329"/>
          </a:xfrm>
          <a:prstGeom prst="rect">
            <a:avLst/>
          </a:prstGeom>
        </p:spPr>
        <p:txBody>
          <a:bodyPr>
            <a:spAutoFit/>
          </a:bodyPr>
          <a:lstStyle/>
          <a:p>
            <a:pPr algn="l" rtl="0"/>
            <a:r>
              <a:rPr lang="en-US" sz="2400" b="1" dirty="0">
                <a:solidFill>
                  <a:schemeClr val="bg2">
                    <a:lumMod val="25000"/>
                  </a:schemeClr>
                </a:solidFill>
              </a:rPr>
              <a:t>ELECTRICAL</a:t>
            </a:r>
          </a:p>
          <a:p>
            <a:pPr algn="l" rtl="0"/>
            <a:r>
              <a:rPr lang="en-US" sz="2400" b="1" dirty="0">
                <a:solidFill>
                  <a:schemeClr val="bg2">
                    <a:lumMod val="25000"/>
                  </a:schemeClr>
                </a:solidFill>
              </a:rPr>
              <a:t>ENGINEERING</a:t>
            </a:r>
          </a:p>
          <a:p>
            <a:pPr algn="l" rtl="0"/>
            <a:r>
              <a:rPr lang="en-US" sz="2400" b="1" dirty="0">
                <a:solidFill>
                  <a:schemeClr val="bg2">
                    <a:lumMod val="25000"/>
                  </a:schemeClr>
                </a:solidFill>
              </a:rPr>
              <a:t>SERVICES</a:t>
            </a:r>
          </a:p>
        </p:txBody>
      </p:sp>
      <p:sp>
        <p:nvSpPr>
          <p:cNvPr id="28" name="Rectangle 27"/>
          <p:cNvSpPr/>
          <p:nvPr/>
        </p:nvSpPr>
        <p:spPr>
          <a:xfrm>
            <a:off x="484718" y="692815"/>
            <a:ext cx="1876640" cy="451919"/>
          </a:xfrm>
          <a:prstGeom prst="rect">
            <a:avLst/>
          </a:prstGeom>
        </p:spPr>
        <p:txBody>
          <a:bodyPr wrap="square">
            <a:spAutoFit/>
          </a:bodyPr>
          <a:lstStyle/>
          <a:p>
            <a:pPr algn="just" rtl="0">
              <a:lnSpc>
                <a:spcPct val="107000"/>
              </a:lnSpc>
              <a:spcAft>
                <a:spcPts val="800"/>
              </a:spcAft>
            </a:pPr>
            <a:r>
              <a:rPr lang="en-US" sz="2400" b="1" spc="-10" dirty="0" smtClean="0">
                <a:solidFill>
                  <a:schemeClr val="bg1">
                    <a:lumMod val="50000"/>
                  </a:schemeClr>
                </a:solidFill>
                <a:latin typeface="Tahoma"/>
                <a:cs typeface="Tahoma"/>
              </a:rPr>
              <a:t>BMS</a:t>
            </a:r>
            <a:endParaRPr lang="en-US" sz="2400" b="1" spc="-10" dirty="0">
              <a:solidFill>
                <a:schemeClr val="bg1">
                  <a:lumMod val="50000"/>
                </a:schemeClr>
              </a:solidFill>
              <a:latin typeface="Tahoma"/>
              <a:cs typeface="Tahoma"/>
            </a:endParaRPr>
          </a:p>
        </p:txBody>
      </p:sp>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3" name="Rectangle 2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26</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495385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4521221" y="643122"/>
            <a:ext cx="3429000" cy="1200329"/>
          </a:xfrm>
          <a:prstGeom prst="rect">
            <a:avLst/>
          </a:prstGeom>
        </p:spPr>
        <p:txBody>
          <a:bodyPr>
            <a:spAutoFit/>
          </a:bodyPr>
          <a:lstStyle/>
          <a:p>
            <a:pPr algn="l" rtl="0"/>
            <a:r>
              <a:rPr lang="en-US" sz="2400" b="1" dirty="0">
                <a:solidFill>
                  <a:schemeClr val="bg2">
                    <a:lumMod val="25000"/>
                  </a:schemeClr>
                </a:solidFill>
              </a:rPr>
              <a:t>ELECTRICAL</a:t>
            </a:r>
          </a:p>
          <a:p>
            <a:pPr algn="l" rtl="0"/>
            <a:r>
              <a:rPr lang="en-US" sz="2400" b="1" dirty="0">
                <a:solidFill>
                  <a:schemeClr val="bg2">
                    <a:lumMod val="25000"/>
                  </a:schemeClr>
                </a:solidFill>
              </a:rPr>
              <a:t>ENGINEERING</a:t>
            </a:r>
          </a:p>
          <a:p>
            <a:pPr algn="l" rtl="0"/>
            <a:r>
              <a:rPr lang="en-US" sz="2400" b="1" dirty="0">
                <a:solidFill>
                  <a:schemeClr val="bg2">
                    <a:lumMod val="25000"/>
                  </a:schemeClr>
                </a:solidFill>
              </a:rPr>
              <a:t>SERVICES</a:t>
            </a:r>
          </a:p>
        </p:txBody>
      </p:sp>
      <p:pic>
        <p:nvPicPr>
          <p:cNvPr id="21" name="Picture 3" descr="F:\i phone pro max 7-3-2021\2019_12_19_12_34_D2672AA0-104D-4572-B44F-4EFB25CAEE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66" y="5004048"/>
            <a:ext cx="3020224" cy="22651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A6508C7F-5090-467C-B675-F21773802442}"/>
              </a:ext>
            </a:extLst>
          </p:cNvPr>
          <p:cNvSpPr txBox="1"/>
          <p:nvPr/>
        </p:nvSpPr>
        <p:spPr>
          <a:xfrm>
            <a:off x="161578" y="2161660"/>
            <a:ext cx="6579789" cy="2676502"/>
          </a:xfrm>
          <a:prstGeom prst="rect">
            <a:avLst/>
          </a:prstGeom>
          <a:noFill/>
        </p:spPr>
        <p:txBody>
          <a:bodyPr wrap="square">
            <a:spAutoFit/>
          </a:bodyPr>
          <a:lstStyle/>
          <a:p>
            <a:pPr marL="171450" marR="0" lvl="0" indent="-171450" algn="l" rtl="0">
              <a:lnSpc>
                <a:spcPct val="107000"/>
              </a:lnSpc>
              <a:spcBef>
                <a:spcPts val="0"/>
              </a:spcBef>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Establishment of comfort conditions in controlled areas  like zone temperature, humidity, light intensity, air quality, usage water temperature adjustment etc.</a:t>
            </a:r>
          </a:p>
          <a:p>
            <a:pPr marL="171450" marR="0" lvl="0" indent="-171450" algn="l" rtl="0">
              <a:lnSpc>
                <a:spcPct val="107000"/>
              </a:lnSpc>
              <a:spcBef>
                <a:spcPts val="0"/>
              </a:spcBef>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Energy Saving: Automatic adjustment of water-air temperature, light intensity, on-off times, calculation of energy consumption</a:t>
            </a:r>
          </a:p>
          <a:p>
            <a:pPr marL="171450" marR="0" lvl="0" indent="-171450" algn="l" rtl="0">
              <a:lnSpc>
                <a:spcPct val="107000"/>
              </a:lnSpc>
              <a:spcBef>
                <a:spcPts val="0"/>
              </a:spcBef>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Routine Operation Controls: Creation of daily, weekly, hourly device on-off programs, ensuring the equal wear of the devices by sequential operation,</a:t>
            </a:r>
          </a:p>
          <a:p>
            <a:pPr marL="171450" marR="0" lvl="0" indent="-171450" algn="l" rtl="0">
              <a:lnSpc>
                <a:spcPct val="107000"/>
              </a:lnSpc>
              <a:spcBef>
                <a:spcPts val="0"/>
              </a:spcBef>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Preventive Maintenance and System Continuity: Monitoring the life of consumable and spare parts of electromechanical systems, keeping minimum spare parts in stocks, writing work orders in case of failure, detection of frequently defective systems</a:t>
            </a:r>
          </a:p>
          <a:p>
            <a:pPr marL="171450" marR="0" lvl="0" indent="-171450" algn="l" rtl="0">
              <a:lnSpc>
                <a:spcPct val="107000"/>
              </a:lnSpc>
              <a:spcBef>
                <a:spcPts val="0"/>
              </a:spcBef>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Elimination of human error and reduction of staff cost: Reduction of errors, unnecessary energy consumption and labor, efficient use of resources with minimum human intervention</a:t>
            </a:r>
          </a:p>
        </p:txBody>
      </p:sp>
      <p:sp>
        <p:nvSpPr>
          <p:cNvPr id="25" name="TextBox 24">
            <a:extLst>
              <a:ext uri="{FF2B5EF4-FFF2-40B4-BE49-F238E27FC236}">
                <a16:creationId xmlns:a16="http://schemas.microsoft.com/office/drawing/2014/main" xmlns="" id="{0068195A-1030-4AF5-B8AF-472A49E2A4AC}"/>
              </a:ext>
            </a:extLst>
          </p:cNvPr>
          <p:cNvSpPr txBox="1"/>
          <p:nvPr/>
        </p:nvSpPr>
        <p:spPr>
          <a:xfrm>
            <a:off x="216866" y="1821848"/>
            <a:ext cx="5014067" cy="307777"/>
          </a:xfrm>
          <a:prstGeom prst="rect">
            <a:avLst/>
          </a:prstGeom>
          <a:noFill/>
        </p:spPr>
        <p:txBody>
          <a:bodyPr wrap="square">
            <a:spAutoFit/>
          </a:bodyPr>
          <a:lstStyle/>
          <a:p>
            <a:pPr algn="l" rtl="0"/>
            <a:r>
              <a:rPr lang="en-US" sz="1400" b="1" spc="-10" dirty="0">
                <a:solidFill>
                  <a:schemeClr val="bg1">
                    <a:lumMod val="50000"/>
                  </a:schemeClr>
                </a:solidFill>
                <a:latin typeface="Tahoma"/>
                <a:cs typeface="Tahoma"/>
              </a:rPr>
              <a:t> Why do we use the building automation system?</a:t>
            </a:r>
          </a:p>
        </p:txBody>
      </p:sp>
      <p:sp>
        <p:nvSpPr>
          <p:cNvPr id="6" name="Rectangle 5"/>
          <p:cNvSpPr/>
          <p:nvPr/>
        </p:nvSpPr>
        <p:spPr>
          <a:xfrm>
            <a:off x="3643929" y="5220072"/>
            <a:ext cx="3228259" cy="2984278"/>
          </a:xfrm>
          <a:prstGeom prst="rect">
            <a:avLst/>
          </a:prstGeom>
        </p:spPr>
        <p:txBody>
          <a:bodyPr wrap="square">
            <a:spAutoFit/>
          </a:bodyPr>
          <a:lstStyle/>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Boilers and heating systems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Chillers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Air handling units (AHUs)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Exhaust, supply and pressurization fans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Pumps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Heat exchangers</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Mechanical equipment (Fan Coil, VRV, VAV etc.)</a:t>
            </a:r>
          </a:p>
          <a:p>
            <a:pPr marL="171450" indent="-171450" algn="l" rtl="0">
              <a:lnSpc>
                <a:spcPct val="107000"/>
              </a:lnSpc>
              <a:spcAft>
                <a:spcPts val="800"/>
              </a:spcAft>
              <a:buSzPts val="1000"/>
              <a:buFont typeface="Wingdings" pitchFamily="2" charset="2"/>
              <a:buChar char="§"/>
              <a:tabLst>
                <a:tab pos="457200" algn="l"/>
              </a:tabLst>
            </a:pPr>
            <a:r>
              <a:rPr lang="en-US" sz="1200" dirty="0">
                <a:solidFill>
                  <a:srgbClr val="666666"/>
                </a:solidFill>
                <a:latin typeface="Open Sans" panose="020B0606030504020204" pitchFamily="34" charset="0"/>
                <a:ea typeface="Times New Roman" panose="02020603050405020304" pitchFamily="18" charset="0"/>
                <a:cs typeface="Arial" panose="020B0604020202020204" pitchFamily="34" charset="0"/>
              </a:rPr>
              <a:t>Water storage and supply systems, elevators, generators, compressors, water treatment, package devices</a:t>
            </a:r>
          </a:p>
        </p:txBody>
      </p:sp>
      <p:sp>
        <p:nvSpPr>
          <p:cNvPr id="7" name="Rectangle 6"/>
          <p:cNvSpPr/>
          <p:nvPr/>
        </p:nvSpPr>
        <p:spPr>
          <a:xfrm>
            <a:off x="3451472" y="4960001"/>
            <a:ext cx="3744416" cy="302134"/>
          </a:xfrm>
          <a:prstGeom prst="rect">
            <a:avLst/>
          </a:prstGeom>
        </p:spPr>
        <p:txBody>
          <a:bodyPr wrap="square">
            <a:spAutoFit/>
          </a:bodyPr>
          <a:lstStyle/>
          <a:p>
            <a:pPr algn="just" rtl="0">
              <a:lnSpc>
                <a:spcPct val="107000"/>
              </a:lnSpc>
              <a:spcAft>
                <a:spcPts val="800"/>
              </a:spcAft>
            </a:pPr>
            <a:r>
              <a:rPr lang="en-US" sz="1400" b="1" spc="-10" dirty="0" smtClean="0">
                <a:solidFill>
                  <a:schemeClr val="bg1">
                    <a:lumMod val="50000"/>
                  </a:schemeClr>
                </a:solidFill>
                <a:latin typeface="Tahoma"/>
                <a:cs typeface="Tahoma"/>
              </a:rPr>
              <a:t>The systems which are </a:t>
            </a:r>
            <a:r>
              <a:rPr lang="en-US" sz="1400" b="1" spc="-10" dirty="0">
                <a:solidFill>
                  <a:schemeClr val="bg1">
                    <a:lumMod val="50000"/>
                  </a:schemeClr>
                </a:solidFill>
                <a:latin typeface="Tahoma"/>
                <a:cs typeface="Tahoma"/>
              </a:rPr>
              <a:t>controlled</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6" name="Rectangle 25"/>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27</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914619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2060848" y="1763688"/>
            <a:ext cx="5688632" cy="646331"/>
          </a:xfrm>
          <a:prstGeom prst="rect">
            <a:avLst/>
          </a:prstGeom>
        </p:spPr>
        <p:txBody>
          <a:bodyPr wrap="square">
            <a:spAutoFit/>
          </a:bodyPr>
          <a:lstStyle/>
          <a:p>
            <a:pPr algn="l" rtl="0"/>
            <a:r>
              <a:rPr lang="en-US" sz="3600" b="1" spc="-10" dirty="0" smtClean="0">
                <a:solidFill>
                  <a:schemeClr val="bg1">
                    <a:lumMod val="50000"/>
                  </a:schemeClr>
                </a:solidFill>
                <a:latin typeface="Tahoma"/>
                <a:cs typeface="Tahoma"/>
              </a:rPr>
              <a:t>PARTNERS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TextBox 23">
            <a:extLst>
              <a:ext uri="{FF2B5EF4-FFF2-40B4-BE49-F238E27FC236}">
                <a16:creationId xmlns:a16="http://schemas.microsoft.com/office/drawing/2014/main" xmlns="" id="{A6508C7F-5090-467C-B675-F21773802442}"/>
              </a:ext>
            </a:extLst>
          </p:cNvPr>
          <p:cNvSpPr txBox="1"/>
          <p:nvPr/>
        </p:nvSpPr>
        <p:spPr>
          <a:xfrm>
            <a:off x="332656" y="2794025"/>
            <a:ext cx="6579789" cy="1779333"/>
          </a:xfrm>
          <a:prstGeom prst="rect">
            <a:avLst/>
          </a:prstGeom>
          <a:noFill/>
        </p:spPr>
        <p:txBody>
          <a:bodyPr wrap="square">
            <a:spAutoFit/>
          </a:bodyPr>
          <a:lstStyle/>
          <a:p>
            <a:pPr marR="0" lvl="0" algn="ctr" rtl="0">
              <a:lnSpc>
                <a:spcPct val="107000"/>
              </a:lnSpc>
              <a:spcBef>
                <a:spcPts val="0"/>
              </a:spcBef>
              <a:spcAft>
                <a:spcPts val="800"/>
              </a:spcAft>
              <a:buSzPts val="1000"/>
              <a:tabLst>
                <a:tab pos="457200" algn="l"/>
              </a:tabLst>
            </a:pPr>
            <a:r>
              <a:rPr lang="en-US" dirty="0" smtClean="0">
                <a:solidFill>
                  <a:srgbClr val="666666"/>
                </a:solidFill>
                <a:latin typeface="Open Sans" panose="020B0606030504020204" pitchFamily="34" charset="0"/>
                <a:ea typeface="Times New Roman" panose="02020603050405020304" pitchFamily="18" charset="0"/>
                <a:cs typeface="Arial" panose="020B0604020202020204" pitchFamily="34" charset="0"/>
              </a:rPr>
              <a:t>ERAM signed several MOU’s with several international brands to reinforcing the abilities of ERAM in our beloved country IRAQ.</a:t>
            </a:r>
          </a:p>
          <a:p>
            <a:pPr marR="0" lvl="0" algn="ctr" rtl="0">
              <a:lnSpc>
                <a:spcPct val="107000"/>
              </a:lnSpc>
              <a:spcBef>
                <a:spcPts val="0"/>
              </a:spcBef>
              <a:spcAft>
                <a:spcPts val="800"/>
              </a:spcAft>
              <a:buSzPts val="1000"/>
              <a:tabLst>
                <a:tab pos="457200" algn="l"/>
              </a:tabLst>
            </a:pPr>
            <a:endParaRPr lang="en-US" dirty="0">
              <a:solidFill>
                <a:srgbClr val="666666"/>
              </a:solidFill>
              <a:latin typeface="Open Sans" panose="020B0606030504020204" pitchFamily="34" charset="0"/>
              <a:ea typeface="Times New Roman" panose="02020603050405020304" pitchFamily="18" charset="0"/>
              <a:cs typeface="Arial" panose="020B0604020202020204" pitchFamily="34" charset="0"/>
            </a:endParaRPr>
          </a:p>
          <a:p>
            <a:pPr marR="0" lvl="0" algn="ctr" rtl="0">
              <a:lnSpc>
                <a:spcPct val="107000"/>
              </a:lnSpc>
              <a:spcBef>
                <a:spcPts val="0"/>
              </a:spcBef>
              <a:spcAft>
                <a:spcPts val="800"/>
              </a:spcAft>
              <a:buSzPts val="1000"/>
              <a:tabLst>
                <a:tab pos="457200" algn="l"/>
              </a:tabLst>
            </a:pPr>
            <a:r>
              <a:rPr lang="en-US" dirty="0" smtClean="0">
                <a:solidFill>
                  <a:srgbClr val="666666"/>
                </a:solidFill>
                <a:latin typeface="Open Sans" panose="020B0606030504020204" pitchFamily="34" charset="0"/>
                <a:ea typeface="Times New Roman" panose="02020603050405020304" pitchFamily="18" charset="0"/>
                <a:cs typeface="Arial" panose="020B0604020202020204" pitchFamily="34" charset="0"/>
              </a:rPr>
              <a:t>These partnerships and MOU’s allowed ERAM to hiring the national capabilities and youth brains.</a:t>
            </a:r>
            <a:endParaRPr lang="en-US" dirty="0">
              <a:solidFill>
                <a:srgbClr val="666666"/>
              </a:solidFill>
              <a:latin typeface="Open Sans" panose="020B0606030504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3"/>
              </a:rPr>
              <a:t>www.eramconsultant.com</a:t>
            </a:r>
            <a:endParaRPr lang="en-US" b="1" spc="-30" dirty="0">
              <a:solidFill>
                <a:schemeClr val="bg2">
                  <a:lumMod val="25000"/>
                </a:schemeClr>
              </a:solidFill>
              <a:cs typeface="Calibri"/>
            </a:endParaRPr>
          </a:p>
        </p:txBody>
      </p:sp>
      <p:sp>
        <p:nvSpPr>
          <p:cNvPr id="23" name="Rectangle 2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28</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043968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TextBox 20"/>
          <p:cNvSpPr txBox="1"/>
          <p:nvPr/>
        </p:nvSpPr>
        <p:spPr>
          <a:xfrm>
            <a:off x="111160" y="1713373"/>
            <a:ext cx="3428566" cy="2862322"/>
          </a:xfrm>
          <a:prstGeom prst="rect">
            <a:avLst/>
          </a:prstGeom>
          <a:noFill/>
          <a:effectLst>
            <a:innerShdw blurRad="63500" dist="50800" dir="13500000">
              <a:prstClr val="black">
                <a:alpha val="50000"/>
              </a:prstClr>
            </a:innerShdw>
          </a:effectLst>
        </p:spPr>
        <p:txBody>
          <a:bodyPr wrap="square" rtlCol="0">
            <a:spAutoFit/>
          </a:bodyPr>
          <a:lstStyle/>
          <a:p>
            <a:pPr algn="l" rtl="0"/>
            <a:r>
              <a:rPr lang="en-US" sz="1600" b="1" dirty="0" smtClean="0">
                <a:solidFill>
                  <a:srgbClr val="8F784B"/>
                </a:solidFill>
              </a:rPr>
              <a:t>ERAM</a:t>
            </a:r>
            <a:r>
              <a:rPr lang="en-US" sz="1200" b="1" dirty="0" smtClean="0">
                <a:solidFill>
                  <a:srgbClr val="8F784B"/>
                </a:solidFill>
              </a:rPr>
              <a:t> Consultant </a:t>
            </a:r>
            <a:r>
              <a:rPr lang="en-US" sz="1200" spc="-10" dirty="0" smtClean="0">
                <a:solidFill>
                  <a:srgbClr val="8F784B"/>
                </a:solidFill>
                <a:latin typeface="Tahoma"/>
                <a:cs typeface="Tahoma"/>
              </a:rPr>
              <a:t> </a:t>
            </a:r>
            <a:r>
              <a:rPr lang="en-US" sz="1200" spc="-10" dirty="0">
                <a:solidFill>
                  <a:srgbClr val="647378"/>
                </a:solidFill>
                <a:latin typeface="Tahoma"/>
                <a:cs typeface="Tahoma"/>
              </a:rPr>
              <a:t>is a registered </a:t>
            </a:r>
            <a:r>
              <a:rPr lang="en-US" sz="1200" spc="-10" dirty="0" smtClean="0">
                <a:solidFill>
                  <a:srgbClr val="647378"/>
                </a:solidFill>
                <a:latin typeface="Tahoma"/>
                <a:cs typeface="Tahoma"/>
              </a:rPr>
              <a:t>Bureau </a:t>
            </a:r>
            <a:r>
              <a:rPr lang="en-US" sz="1200" spc="-10" dirty="0">
                <a:solidFill>
                  <a:srgbClr val="647378"/>
                </a:solidFill>
                <a:latin typeface="Tahoma"/>
                <a:cs typeface="Tahoma"/>
              </a:rPr>
              <a:t>in the </a:t>
            </a:r>
            <a:r>
              <a:rPr lang="en-US" sz="1200" spc="-10" dirty="0" smtClean="0">
                <a:solidFill>
                  <a:srgbClr val="647378"/>
                </a:solidFill>
                <a:latin typeface="Tahoma"/>
                <a:cs typeface="Tahoma"/>
              </a:rPr>
              <a:t>Iraqi Engineering Union, </a:t>
            </a:r>
            <a:r>
              <a:rPr lang="en-US" sz="1200" spc="-10" dirty="0">
                <a:solidFill>
                  <a:srgbClr val="647378"/>
                </a:solidFill>
                <a:latin typeface="Tahoma"/>
                <a:cs typeface="Tahoma"/>
              </a:rPr>
              <a:t>The Head </a:t>
            </a:r>
            <a:r>
              <a:rPr lang="en-US" sz="1200" spc="-10" dirty="0" smtClean="0">
                <a:solidFill>
                  <a:srgbClr val="647378"/>
                </a:solidFill>
                <a:latin typeface="Tahoma"/>
                <a:cs typeface="Tahoma"/>
              </a:rPr>
              <a:t>office </a:t>
            </a:r>
            <a:r>
              <a:rPr lang="en-US" sz="1200" spc="-10" dirty="0">
                <a:solidFill>
                  <a:srgbClr val="647378"/>
                </a:solidFill>
                <a:latin typeface="Tahoma"/>
                <a:cs typeface="Tahoma"/>
              </a:rPr>
              <a:t>is located in </a:t>
            </a:r>
            <a:r>
              <a:rPr lang="en-US" sz="1200" spc="-10" dirty="0" smtClean="0">
                <a:solidFill>
                  <a:srgbClr val="647378"/>
                </a:solidFill>
                <a:latin typeface="Tahoma"/>
                <a:cs typeface="Tahoma"/>
              </a:rPr>
              <a:t>Baghdad , </a:t>
            </a:r>
            <a:r>
              <a:rPr lang="en-US" sz="1200" spc="-10" dirty="0">
                <a:solidFill>
                  <a:srgbClr val="647378"/>
                </a:solidFill>
                <a:latin typeface="Tahoma"/>
                <a:cs typeface="Tahoma"/>
              </a:rPr>
              <a:t>with another branch in </a:t>
            </a:r>
            <a:r>
              <a:rPr lang="en-US" sz="1200" spc="-10" dirty="0" smtClean="0">
                <a:solidFill>
                  <a:srgbClr val="647378"/>
                </a:solidFill>
                <a:latin typeface="Tahoma"/>
                <a:cs typeface="Tahoma"/>
              </a:rPr>
              <a:t>Erbil, </a:t>
            </a:r>
            <a:r>
              <a:rPr lang="en-US" sz="1200" spc="-10" dirty="0">
                <a:solidFill>
                  <a:srgbClr val="647378"/>
                </a:solidFill>
                <a:latin typeface="Tahoma"/>
                <a:cs typeface="Tahoma"/>
              </a:rPr>
              <a:t>So we can deliver a more convenient service to our clients across the Iraq</a:t>
            </a:r>
            <a:r>
              <a:rPr lang="en-US" sz="1200" spc="-10" dirty="0" smtClean="0">
                <a:solidFill>
                  <a:srgbClr val="647378"/>
                </a:solidFill>
                <a:latin typeface="Tahoma"/>
                <a:cs typeface="Tahoma"/>
              </a:rPr>
              <a:t>.</a:t>
            </a:r>
          </a:p>
          <a:p>
            <a:pPr algn="l" rtl="0"/>
            <a:endParaRPr lang="en-US" sz="1600" spc="-10" dirty="0">
              <a:solidFill>
                <a:srgbClr val="647378"/>
              </a:solidFill>
              <a:latin typeface="Tahoma"/>
              <a:cs typeface="Tahoma"/>
            </a:endParaRPr>
          </a:p>
          <a:p>
            <a:pPr algn="l" rtl="0"/>
            <a:r>
              <a:rPr lang="en-US" sz="1600" b="1" dirty="0" smtClean="0">
                <a:solidFill>
                  <a:srgbClr val="8F784B"/>
                </a:solidFill>
              </a:rPr>
              <a:t>ERAM</a:t>
            </a:r>
            <a:r>
              <a:rPr lang="en-US" sz="1200" spc="-10" dirty="0" smtClean="0">
                <a:solidFill>
                  <a:srgbClr val="647378"/>
                </a:solidFill>
                <a:latin typeface="Tahoma"/>
                <a:cs typeface="Tahoma"/>
              </a:rPr>
              <a:t>’s employs </a:t>
            </a:r>
            <a:r>
              <a:rPr lang="en-US" sz="1200" spc="-10" dirty="0">
                <a:solidFill>
                  <a:srgbClr val="647378"/>
                </a:solidFill>
                <a:latin typeface="Tahoma"/>
                <a:cs typeface="Tahoma"/>
              </a:rPr>
              <a:t>professional staff who will certainly assist you from the design and planning stage until the successful implementation</a:t>
            </a:r>
            <a:r>
              <a:rPr lang="en-US" sz="1200" spc="-10" dirty="0" smtClean="0">
                <a:solidFill>
                  <a:srgbClr val="647378"/>
                </a:solidFill>
                <a:latin typeface="Tahoma"/>
                <a:cs typeface="Tahoma"/>
              </a:rPr>
              <a:t>.</a:t>
            </a:r>
          </a:p>
          <a:p>
            <a:pPr algn="l" rtl="0"/>
            <a:endParaRPr lang="en-US" sz="1200" spc="-10" dirty="0">
              <a:solidFill>
                <a:srgbClr val="647378"/>
              </a:solidFill>
              <a:latin typeface="Tahoma"/>
              <a:cs typeface="Tahoma"/>
            </a:endParaRPr>
          </a:p>
          <a:p>
            <a:pPr algn="l" rtl="0"/>
            <a:r>
              <a:rPr lang="en-US" sz="1200" spc="-10" dirty="0">
                <a:solidFill>
                  <a:srgbClr val="647378"/>
                </a:solidFill>
                <a:latin typeface="Tahoma"/>
                <a:cs typeface="Tahoma"/>
              </a:rPr>
              <a:t>Our team is equipped with the latest machinery, equipment, tools materials and most of all skilled and dedicated workers.</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314" y="1865082"/>
            <a:ext cx="3001076" cy="2490893"/>
          </a:xfrm>
          <a:prstGeom prst="round2DiagRect">
            <a:avLst/>
          </a:prstGeom>
        </p:spPr>
      </p:pic>
      <p:sp>
        <p:nvSpPr>
          <p:cNvPr id="3" name="Rectangle 2"/>
          <p:cNvSpPr/>
          <p:nvPr/>
        </p:nvSpPr>
        <p:spPr>
          <a:xfrm>
            <a:off x="2885421" y="755576"/>
            <a:ext cx="1087157" cy="369332"/>
          </a:xfrm>
          <a:prstGeom prst="rect">
            <a:avLst/>
          </a:prstGeom>
        </p:spPr>
        <p:txBody>
          <a:bodyPr wrap="none" anchor="ctr">
            <a:spAutoFit/>
          </a:bodyPr>
          <a:lstStyle/>
          <a:p>
            <a:r>
              <a:rPr lang="en-US" b="1" dirty="0" smtClean="0">
                <a:solidFill>
                  <a:srgbClr val="8F784B"/>
                </a:solidFill>
              </a:rPr>
              <a:t>About US</a:t>
            </a:r>
            <a:endParaRPr lang="en-US" dirty="0">
              <a:solidFill>
                <a:srgbClr val="8F784B"/>
              </a:solidFill>
            </a:endParaRPr>
          </a:p>
        </p:txBody>
      </p:sp>
      <p:sp>
        <p:nvSpPr>
          <p:cNvPr id="25" name="Rectangle 24"/>
          <p:cNvSpPr/>
          <p:nvPr/>
        </p:nvSpPr>
        <p:spPr>
          <a:xfrm>
            <a:off x="144450" y="5508104"/>
            <a:ext cx="6391401" cy="1969770"/>
          </a:xfrm>
          <a:prstGeom prst="rect">
            <a:avLst/>
          </a:prstGeom>
        </p:spPr>
        <p:txBody>
          <a:bodyPr wrap="square">
            <a:spAutoFit/>
          </a:bodyPr>
          <a:lstStyle/>
          <a:p>
            <a:pPr algn="l" rtl="0"/>
            <a:r>
              <a:rPr lang="en-US" sz="1600" b="1" dirty="0">
                <a:solidFill>
                  <a:srgbClr val="8F784B"/>
                </a:solidFill>
              </a:rPr>
              <a:t>ERAM</a:t>
            </a:r>
            <a:r>
              <a:rPr lang="en-US" sz="1200" b="1" dirty="0">
                <a:solidFill>
                  <a:schemeClr val="accent2"/>
                </a:solidFill>
              </a:rPr>
              <a:t> </a:t>
            </a:r>
            <a:r>
              <a:rPr lang="en-US" sz="1200" spc="-10" dirty="0" smtClean="0">
                <a:solidFill>
                  <a:srgbClr val="647378"/>
                </a:solidFill>
                <a:latin typeface="Tahoma"/>
                <a:cs typeface="Tahoma"/>
              </a:rPr>
              <a:t>is </a:t>
            </a:r>
            <a:r>
              <a:rPr lang="en-US" sz="1200" spc="-10" dirty="0">
                <a:solidFill>
                  <a:srgbClr val="647378"/>
                </a:solidFill>
                <a:latin typeface="Tahoma"/>
                <a:cs typeface="Tahoma"/>
              </a:rPr>
              <a:t>a major item in Electro-mechanical fields has a good C.V for Supplies and  Projects as well as in Civil &amp; Construction Engineering.</a:t>
            </a:r>
          </a:p>
          <a:p>
            <a:pPr algn="l" rtl="0"/>
            <a:r>
              <a:rPr lang="en-US" sz="1200" spc="-10" dirty="0">
                <a:solidFill>
                  <a:srgbClr val="647378"/>
                </a:solidFill>
                <a:latin typeface="Tahoma"/>
                <a:cs typeface="Tahoma"/>
              </a:rPr>
              <a:t>Our Primary purpose is to complete </a:t>
            </a:r>
            <a:r>
              <a:rPr lang="en-US" sz="1200" spc="-10" dirty="0" smtClean="0">
                <a:solidFill>
                  <a:srgbClr val="647378"/>
                </a:solidFill>
                <a:latin typeface="Tahoma"/>
                <a:cs typeface="Tahoma"/>
              </a:rPr>
              <a:t>the designing, </a:t>
            </a:r>
            <a:r>
              <a:rPr lang="en-US" sz="1200" spc="-10" dirty="0">
                <a:solidFill>
                  <a:srgbClr val="647378"/>
                </a:solidFill>
                <a:latin typeface="Tahoma"/>
                <a:cs typeface="Tahoma"/>
              </a:rPr>
              <a:t>supply, install, service and upgrade chains in the Construction &amp; Electro - Mechanical fields. With our staff experience and technical know.</a:t>
            </a:r>
          </a:p>
          <a:p>
            <a:pPr algn="l" rtl="0"/>
            <a:endParaRPr lang="en-US" sz="1600" spc="-10" dirty="0">
              <a:solidFill>
                <a:srgbClr val="647378"/>
              </a:solidFill>
              <a:latin typeface="Tahoma"/>
              <a:cs typeface="Tahoma"/>
            </a:endParaRPr>
          </a:p>
          <a:p>
            <a:pPr algn="l" rtl="0"/>
            <a:r>
              <a:rPr lang="en-US" sz="1400" spc="-10" dirty="0">
                <a:solidFill>
                  <a:srgbClr val="647378"/>
                </a:solidFill>
                <a:latin typeface="Tahoma"/>
                <a:cs typeface="Tahoma"/>
              </a:rPr>
              <a:t>-MAINTENANCE                              -TRADING                            </a:t>
            </a:r>
          </a:p>
          <a:p>
            <a:pPr algn="l" rtl="0"/>
            <a:r>
              <a:rPr lang="en-US" sz="1400" spc="-10" dirty="0">
                <a:solidFill>
                  <a:srgbClr val="647378"/>
                </a:solidFill>
                <a:latin typeface="Tahoma"/>
                <a:cs typeface="Tahoma"/>
              </a:rPr>
              <a:t>-MANUFACTURING                        -CONTRACTING</a:t>
            </a:r>
          </a:p>
          <a:p>
            <a:pPr algn="l" rtl="0"/>
            <a:r>
              <a:rPr lang="en-US" sz="1400" spc="-10" dirty="0">
                <a:solidFill>
                  <a:srgbClr val="647378"/>
                </a:solidFill>
                <a:latin typeface="Tahoma"/>
                <a:cs typeface="Tahoma"/>
              </a:rPr>
              <a:t>-DEVELOPMENT                              -SERVICES</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3" name="Rectangle 22"/>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6" name="Rectangle 25"/>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660570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548680" y="643122"/>
            <a:ext cx="5688632" cy="646331"/>
          </a:xfrm>
          <a:prstGeom prst="rect">
            <a:avLst/>
          </a:prstGeom>
        </p:spPr>
        <p:txBody>
          <a:bodyPr wrap="square">
            <a:spAutoFit/>
          </a:bodyPr>
          <a:lstStyle/>
          <a:p>
            <a:pPr algn="l" rtl="0"/>
            <a:r>
              <a:rPr lang="en-US" sz="2000" b="1" spc="-10" dirty="0" smtClean="0">
                <a:solidFill>
                  <a:schemeClr val="bg1">
                    <a:lumMod val="50000"/>
                  </a:schemeClr>
                </a:solidFill>
                <a:latin typeface="Tahoma"/>
                <a:cs typeface="Tahoma"/>
              </a:rPr>
              <a:t>CLEAN ROOM SYSTEMS</a:t>
            </a:r>
          </a:p>
          <a:p>
            <a:pPr algn="l" rtl="0"/>
            <a:r>
              <a:rPr lang="en-US" sz="1600" b="1" spc="-10" dirty="0" smtClean="0">
                <a:solidFill>
                  <a:schemeClr val="bg1">
                    <a:lumMod val="50000"/>
                  </a:schemeClr>
                </a:solidFill>
                <a:latin typeface="Tahoma"/>
                <a:cs typeface="Tahoma"/>
              </a:rPr>
              <a:t>HOSPITALS &amp; HEALTH CARE CENTERS</a:t>
            </a:r>
            <a:endParaRPr lang="en-US" sz="1600" b="1" spc="-10" dirty="0">
              <a:solidFill>
                <a:schemeClr val="bg1">
                  <a:lumMod val="50000"/>
                </a:schemeClr>
              </a:solidFill>
              <a:latin typeface="Tahoma"/>
              <a:cs typeface="Tahom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5" name="Rectangle 4"/>
          <p:cNvSpPr/>
          <p:nvPr/>
        </p:nvSpPr>
        <p:spPr>
          <a:xfrm>
            <a:off x="568026" y="1514978"/>
            <a:ext cx="2967479" cy="369332"/>
          </a:xfrm>
          <a:prstGeom prst="rect">
            <a:avLst/>
          </a:prstGeom>
        </p:spPr>
        <p:txBody>
          <a:bodyPr wrap="none">
            <a:spAutoFit/>
          </a:bodyPr>
          <a:lstStyle/>
          <a:p>
            <a:pPr algn="l"/>
            <a:r>
              <a:rPr lang="en-US" b="1" dirty="0">
                <a:solidFill>
                  <a:srgbClr val="383838"/>
                </a:solidFill>
                <a:latin typeface="Poppins"/>
              </a:rPr>
              <a:t>Modular operating rooms</a:t>
            </a:r>
            <a:endParaRPr lang="en-US" b="1" i="0" dirty="0">
              <a:solidFill>
                <a:srgbClr val="383838"/>
              </a:solidFill>
              <a:effectLst/>
              <a:latin typeface="Poppins"/>
            </a:endParaRPr>
          </a:p>
        </p:txBody>
      </p:sp>
      <p:sp>
        <p:nvSpPr>
          <p:cNvPr id="6" name="Rectangle 5"/>
          <p:cNvSpPr/>
          <p:nvPr/>
        </p:nvSpPr>
        <p:spPr>
          <a:xfrm>
            <a:off x="332656" y="2011314"/>
            <a:ext cx="6264696" cy="1569660"/>
          </a:xfrm>
          <a:prstGeom prst="rect">
            <a:avLst/>
          </a:prstGeom>
        </p:spPr>
        <p:txBody>
          <a:bodyPr wrap="square">
            <a:spAutoFit/>
          </a:bodyPr>
          <a:lstStyle/>
          <a:p>
            <a:pPr algn="l"/>
            <a:r>
              <a:rPr lang="en-US" sz="1600" b="1" dirty="0">
                <a:solidFill>
                  <a:srgbClr val="383838"/>
                </a:solidFill>
                <a:latin typeface="Poppins"/>
              </a:rPr>
              <a:t>Modular technology allows you to quickly implement scalable solutions in medical facilities, which is difficult with standard construction and finishing technology.</a:t>
            </a:r>
          </a:p>
          <a:p>
            <a:pPr algn="l"/>
            <a:r>
              <a:rPr lang="en-US" sz="1600" dirty="0">
                <a:solidFill>
                  <a:srgbClr val="383838"/>
                </a:solidFill>
                <a:latin typeface="Poppins"/>
              </a:rPr>
              <a:t>In addition to faster project completion, prefabricated off-site modules may effectively improve workflow and safety during assembly, reducing the number of skilled workers required on site.</a:t>
            </a:r>
            <a:endParaRPr lang="en-US" sz="1600" b="0" i="0" dirty="0">
              <a:solidFill>
                <a:srgbClr val="383838"/>
              </a:solidFill>
              <a:effectLst/>
              <a:latin typeface="Poppin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91" y="3648160"/>
            <a:ext cx="3672408" cy="2065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960" y="6012160"/>
            <a:ext cx="2874948" cy="1916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245912" y="6500288"/>
            <a:ext cx="3429000" cy="1477328"/>
          </a:xfrm>
          <a:prstGeom prst="rect">
            <a:avLst/>
          </a:prstGeom>
        </p:spPr>
        <p:txBody>
          <a:bodyPr>
            <a:spAutoFit/>
          </a:bodyPr>
          <a:lstStyle/>
          <a:p>
            <a:pPr algn="l"/>
            <a:r>
              <a:rPr lang="en-US" b="1" dirty="0" err="1" smtClean="0">
                <a:solidFill>
                  <a:srgbClr val="383838"/>
                </a:solidFill>
                <a:latin typeface="Poppins"/>
              </a:rPr>
              <a:t>Servicies</a:t>
            </a:r>
            <a:endParaRPr lang="en-US" b="1" dirty="0" smtClean="0">
              <a:solidFill>
                <a:srgbClr val="383838"/>
              </a:solidFill>
              <a:latin typeface="Poppins"/>
            </a:endParaRPr>
          </a:p>
          <a:p>
            <a:pPr marL="285750" indent="-285750" algn="l" rtl="0">
              <a:buFont typeface="Arial" panose="020B0604020202020204" pitchFamily="34" charset="0"/>
              <a:buChar char="•"/>
            </a:pPr>
            <a:r>
              <a:rPr lang="en-US" dirty="0" smtClean="0"/>
              <a:t>Designing</a:t>
            </a:r>
          </a:p>
          <a:p>
            <a:pPr marL="285750" indent="-285750" algn="l" rtl="0">
              <a:buFont typeface="Arial" panose="020B0604020202020204" pitchFamily="34" charset="0"/>
              <a:buChar char="•"/>
            </a:pPr>
            <a:r>
              <a:rPr lang="en-US" dirty="0" smtClean="0"/>
              <a:t>Consultancy</a:t>
            </a:r>
          </a:p>
          <a:p>
            <a:pPr marL="285750" indent="-285750" algn="l" rtl="0">
              <a:buFont typeface="Arial" panose="020B0604020202020204" pitchFamily="34" charset="0"/>
              <a:buChar char="•"/>
            </a:pPr>
            <a:r>
              <a:rPr lang="en-US" dirty="0" smtClean="0"/>
              <a:t>Supply and Installation</a:t>
            </a:r>
          </a:p>
          <a:p>
            <a:pPr marL="285750" indent="-285750" algn="l" rtl="0">
              <a:buFont typeface="Arial" panose="020B0604020202020204" pitchFamily="34" charset="0"/>
              <a:buChar char="•"/>
            </a:pPr>
            <a:r>
              <a:rPr lang="en-US" dirty="0" smtClean="0"/>
              <a:t>Maintenance</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4469" y="3707978"/>
            <a:ext cx="2372883" cy="177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29</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4231390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156855" y="1957806"/>
            <a:ext cx="5688632" cy="400110"/>
          </a:xfrm>
          <a:prstGeom prst="rect">
            <a:avLst/>
          </a:prstGeom>
        </p:spPr>
        <p:txBody>
          <a:bodyPr wrap="square">
            <a:spAutoFit/>
          </a:bodyPr>
          <a:lstStyle/>
          <a:p>
            <a:pPr algn="l" rtl="0"/>
            <a:r>
              <a:rPr lang="en-US" sz="2000" b="1" spc="-10" dirty="0" smtClean="0">
                <a:solidFill>
                  <a:schemeClr val="bg1">
                    <a:lumMod val="50000"/>
                  </a:schemeClr>
                </a:solidFill>
                <a:latin typeface="Tahoma"/>
                <a:cs typeface="Tahoma"/>
              </a:rPr>
              <a:t>ERAM FORMWORK SOLUTIONS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4" name="Rectangle 3"/>
          <p:cNvSpPr/>
          <p:nvPr/>
        </p:nvSpPr>
        <p:spPr>
          <a:xfrm>
            <a:off x="173702" y="2542680"/>
            <a:ext cx="5616624" cy="646331"/>
          </a:xfrm>
          <a:prstGeom prst="rect">
            <a:avLst/>
          </a:prstGeom>
        </p:spPr>
        <p:txBody>
          <a:bodyPr wrap="square">
            <a:spAutoFit/>
          </a:bodyPr>
          <a:lstStyle/>
          <a:p>
            <a:pPr algn="l"/>
            <a:r>
              <a:rPr lang="en-US" dirty="0" smtClean="0">
                <a:solidFill>
                  <a:srgbClr val="383838"/>
                </a:solidFill>
                <a:latin typeface="Poppins"/>
              </a:rPr>
              <a:t>ECO FORMWORK – DUBAI &amp; ERAM Both signed MOU for all IRAQ projects.</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09" y="179512"/>
            <a:ext cx="1987935" cy="19879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572" y="3367215"/>
            <a:ext cx="2143125" cy="21431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211" y="5718952"/>
            <a:ext cx="2143125" cy="2143125"/>
          </a:xfrm>
          <a:prstGeom prst="rect">
            <a:avLst/>
          </a:prstGeom>
        </p:spPr>
      </p:pic>
      <p:sp>
        <p:nvSpPr>
          <p:cNvPr id="9" name="Rectangle 8"/>
          <p:cNvSpPr/>
          <p:nvPr/>
        </p:nvSpPr>
        <p:spPr>
          <a:xfrm>
            <a:off x="156855" y="3992057"/>
            <a:ext cx="4090693" cy="3970318"/>
          </a:xfrm>
          <a:prstGeom prst="rect">
            <a:avLst/>
          </a:prstGeom>
        </p:spPr>
        <p:txBody>
          <a:bodyPr wrap="square">
            <a:spAutoFit/>
          </a:bodyPr>
          <a:lstStyle/>
          <a:p>
            <a:pPr algn="l"/>
            <a:r>
              <a:rPr lang="en-US" dirty="0"/>
              <a:t>1.  Walls ECO </a:t>
            </a:r>
            <a:r>
              <a:rPr lang="en-US" dirty="0" smtClean="0"/>
              <a:t>System                                    2</a:t>
            </a:r>
            <a:r>
              <a:rPr lang="en-US" dirty="0"/>
              <a:t>.  Retaining Wall ECO </a:t>
            </a:r>
            <a:r>
              <a:rPr lang="en-US" dirty="0" smtClean="0"/>
              <a:t>System                   3</a:t>
            </a:r>
            <a:r>
              <a:rPr lang="en-US" dirty="0"/>
              <a:t>.  Core Wall ECO </a:t>
            </a:r>
            <a:r>
              <a:rPr lang="en-US" dirty="0" smtClean="0"/>
              <a:t>System                            4</a:t>
            </a:r>
            <a:r>
              <a:rPr lang="en-US" dirty="0"/>
              <a:t>.  Round Columns ECO </a:t>
            </a:r>
            <a:r>
              <a:rPr lang="en-US" dirty="0" smtClean="0"/>
              <a:t>System                 5</a:t>
            </a:r>
            <a:r>
              <a:rPr lang="en-US" dirty="0"/>
              <a:t>.  The Panel and Beam ECO </a:t>
            </a:r>
            <a:r>
              <a:rPr lang="en-US" dirty="0" smtClean="0"/>
              <a:t>System                                            6</a:t>
            </a:r>
            <a:r>
              <a:rPr lang="en-US" dirty="0"/>
              <a:t>.  The Table ECO </a:t>
            </a:r>
            <a:r>
              <a:rPr lang="en-US" dirty="0" smtClean="0"/>
              <a:t>System                            7</a:t>
            </a:r>
            <a:r>
              <a:rPr lang="en-US" dirty="0"/>
              <a:t>.  The Tunnel ECO </a:t>
            </a:r>
            <a:r>
              <a:rPr lang="en-US" dirty="0" smtClean="0"/>
              <a:t>System                         8</a:t>
            </a:r>
            <a:r>
              <a:rPr lang="en-US" dirty="0"/>
              <a:t>.  Modular ECO System (Precast Roam</a:t>
            </a:r>
            <a:r>
              <a:rPr lang="en-US" dirty="0" smtClean="0"/>
              <a:t>)                                             9</a:t>
            </a:r>
            <a:r>
              <a:rPr lang="en-US" dirty="0"/>
              <a:t>.  Cast Walls &amp; Slab ECO </a:t>
            </a:r>
            <a:r>
              <a:rPr lang="en-US" dirty="0" smtClean="0"/>
              <a:t>System             10</a:t>
            </a:r>
            <a:r>
              <a:rPr lang="en-US" dirty="0"/>
              <a:t>.  Water Tank ECO </a:t>
            </a:r>
            <a:r>
              <a:rPr lang="en-US" dirty="0" smtClean="0"/>
              <a:t>System                     11</a:t>
            </a:r>
            <a:r>
              <a:rPr lang="en-US" dirty="0"/>
              <a:t>.  Footing ECO </a:t>
            </a:r>
            <a:r>
              <a:rPr lang="en-US" dirty="0" smtClean="0"/>
              <a:t>System                            12</a:t>
            </a:r>
            <a:r>
              <a:rPr lang="en-US" dirty="0"/>
              <a:t>.  Staircase ECO </a:t>
            </a:r>
            <a:r>
              <a:rPr lang="en-US" dirty="0" smtClean="0"/>
              <a:t>System                         13</a:t>
            </a:r>
            <a:r>
              <a:rPr lang="en-US" dirty="0"/>
              <a:t>.  Platform ECO </a:t>
            </a:r>
            <a:r>
              <a:rPr lang="en-US" dirty="0" smtClean="0"/>
              <a:t>System                         14</a:t>
            </a:r>
            <a:r>
              <a:rPr lang="en-US" dirty="0"/>
              <a:t>.  Formwork Precast ECO System</a:t>
            </a:r>
          </a:p>
        </p:txBody>
      </p:sp>
      <p:sp>
        <p:nvSpPr>
          <p:cNvPr id="23" name="Rectangle 22"/>
          <p:cNvSpPr/>
          <p:nvPr/>
        </p:nvSpPr>
        <p:spPr>
          <a:xfrm>
            <a:off x="173702" y="3396653"/>
            <a:ext cx="5616624" cy="369332"/>
          </a:xfrm>
          <a:prstGeom prst="rect">
            <a:avLst/>
          </a:prstGeom>
        </p:spPr>
        <p:txBody>
          <a:bodyPr wrap="square">
            <a:spAutoFit/>
          </a:bodyPr>
          <a:lstStyle/>
          <a:p>
            <a:pPr algn="l"/>
            <a:r>
              <a:rPr lang="en-US" dirty="0" smtClean="0">
                <a:solidFill>
                  <a:srgbClr val="383838"/>
                </a:solidFill>
                <a:latin typeface="Poppins"/>
              </a:rPr>
              <a:t>FORMWORK SYSTEMS</a:t>
            </a:r>
            <a:endParaRPr lang="en-US" dirty="0"/>
          </a:p>
        </p:txBody>
      </p:sp>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5" name="Rectangle 24"/>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30</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572741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3" name="Rectangle 22"/>
          <p:cNvSpPr/>
          <p:nvPr/>
        </p:nvSpPr>
        <p:spPr>
          <a:xfrm>
            <a:off x="188640" y="2987824"/>
            <a:ext cx="5931150" cy="1631216"/>
          </a:xfrm>
          <a:prstGeom prst="rect">
            <a:avLst/>
          </a:prstGeom>
        </p:spPr>
        <p:txBody>
          <a:bodyPr wrap="square">
            <a:spAutoFit/>
          </a:bodyPr>
          <a:lstStyle/>
          <a:p>
            <a:pPr algn="l" rtl="0"/>
            <a:r>
              <a:rPr lang="en-US" sz="2000" b="1" spc="-10" dirty="0" smtClean="0">
                <a:solidFill>
                  <a:srgbClr val="8F784B"/>
                </a:solidFill>
                <a:latin typeface="Tahoma"/>
                <a:cs typeface="Tahoma"/>
              </a:rPr>
              <a:t>CONSTRUCTION CHEMICAL PRODUCTS</a:t>
            </a:r>
          </a:p>
          <a:p>
            <a:pPr algn="l" rtl="0"/>
            <a:endParaRPr lang="en-US" sz="2000" b="1" spc="-10" dirty="0" smtClean="0">
              <a:solidFill>
                <a:srgbClr val="8F784B"/>
              </a:solidFill>
              <a:latin typeface="Tahoma"/>
              <a:cs typeface="Tahoma"/>
            </a:endParaRPr>
          </a:p>
          <a:p>
            <a:pPr algn="just" rtl="0"/>
            <a:r>
              <a:rPr lang="en-US" sz="1200" b="1" spc="-10" dirty="0" smtClean="0">
                <a:solidFill>
                  <a:srgbClr val="7F7F7F"/>
                </a:solidFill>
                <a:latin typeface="Tahoma"/>
                <a:cs typeface="Tahoma"/>
              </a:rPr>
              <a:t>CEO representing DCP company and he is the exclusive </a:t>
            </a:r>
            <a:r>
              <a:rPr lang="en-US" sz="1200" b="1" spc="-10" dirty="0" err="1" smtClean="0">
                <a:solidFill>
                  <a:srgbClr val="7F7F7F"/>
                </a:solidFill>
                <a:latin typeface="Tahoma"/>
                <a:cs typeface="Tahoma"/>
              </a:rPr>
              <a:t>destributer</a:t>
            </a:r>
            <a:r>
              <a:rPr lang="en-US" sz="1200" b="1" spc="-10" dirty="0" smtClean="0">
                <a:solidFill>
                  <a:srgbClr val="7F7F7F"/>
                </a:solidFill>
                <a:latin typeface="Tahoma"/>
                <a:cs typeface="Tahoma"/>
              </a:rPr>
              <a:t> for Kirkuk.</a:t>
            </a:r>
          </a:p>
          <a:p>
            <a:pPr algn="just" rtl="0"/>
            <a:endParaRPr lang="en-US" sz="1200" b="1" spc="-10" dirty="0">
              <a:solidFill>
                <a:srgbClr val="7F7F7F"/>
              </a:solidFill>
              <a:latin typeface="Tahoma"/>
              <a:cs typeface="Tahoma"/>
            </a:endParaRPr>
          </a:p>
          <a:p>
            <a:pPr algn="just" rtl="0"/>
            <a:endParaRPr lang="en-US" sz="1200" b="1" spc="-10" dirty="0" smtClean="0">
              <a:solidFill>
                <a:srgbClr val="7F7F7F"/>
              </a:solidFill>
              <a:latin typeface="Tahoma"/>
              <a:cs typeface="Tahoma"/>
            </a:endParaRPr>
          </a:p>
          <a:p>
            <a:pPr algn="just" rtl="0"/>
            <a:r>
              <a:rPr lang="en-US" sz="1200" b="1" spc="-10" dirty="0" smtClean="0">
                <a:solidFill>
                  <a:srgbClr val="7F7F7F"/>
                </a:solidFill>
                <a:latin typeface="Tahoma"/>
                <a:cs typeface="Tahoma"/>
              </a:rPr>
              <a:t>DCP supporting ERAM for all projects.</a:t>
            </a:r>
            <a:endParaRPr lang="en-US" sz="1200" b="1" spc="-10" dirty="0">
              <a:solidFill>
                <a:srgbClr val="7F7F7F"/>
              </a:solidFill>
              <a:latin typeface="Tahoma"/>
              <a:cs typeface="Tahom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27" name="Picture 2" descr="E:\0001 Masar Al - Etqan\Products\45 dcp\unn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42" y="611560"/>
            <a:ext cx="1895927" cy="22356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2656" y="4898457"/>
            <a:ext cx="3429000" cy="2369880"/>
          </a:xfrm>
          <a:prstGeom prst="rect">
            <a:avLst/>
          </a:prstGeom>
        </p:spPr>
        <p:txBody>
          <a:bodyPr>
            <a:spAutoFit/>
          </a:bodyPr>
          <a:lstStyle/>
          <a:p>
            <a:pPr algn="l"/>
            <a:r>
              <a:rPr lang="en-US" sz="2000" b="1" dirty="0"/>
              <a:t>Product </a:t>
            </a:r>
            <a:r>
              <a:rPr lang="en-US" sz="2000" b="1" dirty="0" smtClean="0"/>
              <a:t>categories</a:t>
            </a:r>
          </a:p>
          <a:p>
            <a:pPr algn="l"/>
            <a:endParaRPr lang="en-US" sz="2000" b="1" dirty="0"/>
          </a:p>
          <a:p>
            <a:pPr algn="l"/>
            <a:r>
              <a:rPr lang="en-US" dirty="0"/>
              <a:t>Concrete Admixtures</a:t>
            </a:r>
          </a:p>
          <a:p>
            <a:pPr algn="l"/>
            <a:r>
              <a:rPr lang="en-US" dirty="0"/>
              <a:t>Surface Treatments</a:t>
            </a:r>
          </a:p>
          <a:p>
            <a:pPr algn="l"/>
            <a:r>
              <a:rPr lang="en-US" dirty="0"/>
              <a:t>Grouts &amp; Anchors</a:t>
            </a:r>
          </a:p>
          <a:p>
            <a:pPr algn="l"/>
            <a:r>
              <a:rPr lang="en-US" dirty="0"/>
              <a:t>Flooring Systems</a:t>
            </a:r>
          </a:p>
          <a:p>
            <a:pPr algn="l"/>
            <a:r>
              <a:rPr lang="en-US" dirty="0"/>
              <a:t>Protective Coatings</a:t>
            </a:r>
          </a:p>
          <a:p>
            <a:pPr algn="l"/>
            <a:r>
              <a:rPr lang="en-US" dirty="0"/>
              <a:t>Sealants &amp; Joints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215" y="4860032"/>
            <a:ext cx="3203772" cy="2669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31</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582064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548680" y="643122"/>
            <a:ext cx="3429000" cy="707886"/>
          </a:xfrm>
          <a:prstGeom prst="rect">
            <a:avLst/>
          </a:prstGeom>
        </p:spPr>
        <p:txBody>
          <a:bodyPr>
            <a:spAutoFit/>
          </a:bodyPr>
          <a:lstStyle/>
          <a:p>
            <a:pPr algn="l" rtl="0"/>
            <a:r>
              <a:rPr lang="en-US" sz="2000" b="1" spc="-10" dirty="0" smtClean="0">
                <a:solidFill>
                  <a:schemeClr val="bg1">
                    <a:lumMod val="50000"/>
                  </a:schemeClr>
                </a:solidFill>
                <a:latin typeface="Tahoma"/>
                <a:cs typeface="Tahoma"/>
              </a:rPr>
              <a:t>PRODUCTS AND MATERIALS</a:t>
            </a:r>
            <a:endParaRPr lang="en-US" sz="2000" b="1" spc="-10" dirty="0">
              <a:solidFill>
                <a:schemeClr val="bg1">
                  <a:lumMod val="50000"/>
                </a:schemeClr>
              </a:solidFill>
              <a:latin typeface="Tahoma"/>
              <a:cs typeface="Tahoma"/>
            </a:endParaRPr>
          </a:p>
        </p:txBody>
      </p:sp>
      <p:sp>
        <p:nvSpPr>
          <p:cNvPr id="23" name="Rectangle 22"/>
          <p:cNvSpPr/>
          <p:nvPr/>
        </p:nvSpPr>
        <p:spPr>
          <a:xfrm>
            <a:off x="247401" y="2411760"/>
            <a:ext cx="5931150" cy="2616101"/>
          </a:xfrm>
          <a:prstGeom prst="rect">
            <a:avLst/>
          </a:prstGeom>
        </p:spPr>
        <p:txBody>
          <a:bodyPr wrap="square">
            <a:spAutoFit/>
          </a:bodyPr>
          <a:lstStyle/>
          <a:p>
            <a:pPr algn="l" rtl="0"/>
            <a:endParaRPr lang="en-US" sz="2000" b="1" spc="-10" dirty="0" smtClean="0">
              <a:solidFill>
                <a:srgbClr val="8F784B"/>
              </a:solidFill>
              <a:latin typeface="Tahoma"/>
              <a:cs typeface="Tahoma"/>
            </a:endParaRPr>
          </a:p>
          <a:p>
            <a:pPr algn="just" rtl="0"/>
            <a:r>
              <a:rPr lang="en-US" sz="1200" b="1" spc="-10" dirty="0" smtClean="0">
                <a:solidFill>
                  <a:srgbClr val="7F7F7F"/>
                </a:solidFill>
                <a:latin typeface="Tahoma"/>
                <a:cs typeface="Tahoma"/>
              </a:rPr>
              <a:t>ERAM doors is a brand of quality doors manufactured in a factory which ERAM is a share holder.</a:t>
            </a:r>
          </a:p>
          <a:p>
            <a:pPr algn="just" rtl="0"/>
            <a:endParaRPr lang="en-US" sz="1200" b="1" spc="-10" dirty="0">
              <a:solidFill>
                <a:srgbClr val="7F7F7F"/>
              </a:solidFill>
              <a:latin typeface="Tahoma"/>
              <a:cs typeface="Tahoma"/>
            </a:endParaRPr>
          </a:p>
          <a:p>
            <a:pPr algn="just" rtl="0"/>
            <a:r>
              <a:rPr lang="en-US" sz="1200" b="1" spc="-10" dirty="0" smtClean="0">
                <a:solidFill>
                  <a:srgbClr val="7F7F7F"/>
                </a:solidFill>
                <a:latin typeface="Tahoma"/>
                <a:cs typeface="Tahoma"/>
              </a:rPr>
              <a:t>Doors manufactured to fit projects need ( Quality, Price and commitment).</a:t>
            </a:r>
          </a:p>
          <a:p>
            <a:pPr algn="just" rtl="0"/>
            <a:endParaRPr lang="en-US" sz="1200" b="1" spc="-10" dirty="0">
              <a:solidFill>
                <a:srgbClr val="7F7F7F"/>
              </a:solidFill>
              <a:latin typeface="Tahoma"/>
              <a:cs typeface="Tahoma"/>
            </a:endParaRPr>
          </a:p>
          <a:p>
            <a:pPr algn="just" rtl="0"/>
            <a:r>
              <a:rPr lang="en-US" sz="1200" b="1" spc="-10" dirty="0" smtClean="0">
                <a:solidFill>
                  <a:srgbClr val="7F7F7F"/>
                </a:solidFill>
                <a:latin typeface="Tahoma"/>
                <a:cs typeface="Tahoma"/>
              </a:rPr>
              <a:t>ERAM offering complete services ( designing, manufacturing, supplying and installation).</a:t>
            </a:r>
          </a:p>
          <a:p>
            <a:pPr algn="just" rtl="0"/>
            <a:endParaRPr lang="en-US" sz="1200" b="1" spc="-10" dirty="0">
              <a:solidFill>
                <a:srgbClr val="7F7F7F"/>
              </a:solidFill>
              <a:latin typeface="Tahoma"/>
              <a:cs typeface="Tahoma"/>
            </a:endParaRPr>
          </a:p>
          <a:p>
            <a:pPr algn="just" rtl="0"/>
            <a:r>
              <a:rPr lang="en-US" sz="1200" b="1" spc="-10" dirty="0" smtClean="0">
                <a:solidFill>
                  <a:srgbClr val="7F7F7F"/>
                </a:solidFill>
                <a:latin typeface="Tahoma"/>
                <a:cs typeface="Tahoma"/>
              </a:rPr>
              <a:t>Our expert team owning 20 years of experiences in manufacturing all types of wooden doors and decoration.</a:t>
            </a:r>
          </a:p>
          <a:p>
            <a:pPr algn="just" rtl="0"/>
            <a:endParaRPr lang="en-US" sz="1200" b="1" spc="-10" dirty="0">
              <a:solidFill>
                <a:srgbClr val="7F7F7F"/>
              </a:solidFill>
              <a:latin typeface="Tahoma"/>
              <a:cs typeface="Tahoma"/>
            </a:endParaRPr>
          </a:p>
          <a:p>
            <a:pPr algn="just" rtl="0"/>
            <a:endParaRPr lang="en-US" sz="1200" b="1" spc="-10" dirty="0">
              <a:solidFill>
                <a:srgbClr val="7F7F7F"/>
              </a:solidFill>
              <a:latin typeface="Tahoma"/>
              <a:cs typeface="Tahom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74" y="1691680"/>
            <a:ext cx="2894602" cy="559844"/>
          </a:xfrm>
          <a:prstGeom prst="rect">
            <a:avLst/>
          </a:prstGeom>
        </p:spPr>
      </p:pic>
      <p:pic>
        <p:nvPicPr>
          <p:cNvPr id="5" name="Picture 4"/>
          <p:cNvPicPr>
            <a:picLocks noChangeAspect="1"/>
          </p:cNvPicPr>
          <p:nvPr/>
        </p:nvPicPr>
        <p:blipFill>
          <a:blip r:embed="rId4"/>
          <a:stretch>
            <a:fillRect/>
          </a:stretch>
        </p:blipFill>
        <p:spPr>
          <a:xfrm>
            <a:off x="3068960" y="5133639"/>
            <a:ext cx="3405284" cy="4643375"/>
          </a:xfrm>
          <a:prstGeom prst="rect">
            <a:avLst/>
          </a:prstGeom>
        </p:spPr>
      </p:pic>
      <p:pic>
        <p:nvPicPr>
          <p:cNvPr id="6" name="Picture 5"/>
          <p:cNvPicPr>
            <a:picLocks noChangeAspect="1"/>
          </p:cNvPicPr>
          <p:nvPr/>
        </p:nvPicPr>
        <p:blipFill>
          <a:blip r:embed="rId5"/>
          <a:stretch>
            <a:fillRect/>
          </a:stretch>
        </p:blipFill>
        <p:spPr>
          <a:xfrm>
            <a:off x="519883" y="5138657"/>
            <a:ext cx="1948540" cy="4672426"/>
          </a:xfrm>
          <a:prstGeom prst="rect">
            <a:avLst/>
          </a:prstGeom>
        </p:spPr>
      </p:pic>
      <p:sp>
        <p:nvSpPr>
          <p:cNvPr id="2" name="Rectangle 1"/>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6"/>
              </a:rPr>
              <a:t>www.eramconsultant.com</a:t>
            </a:r>
            <a:endParaRPr lang="en-US" b="1" spc="-30" dirty="0">
              <a:solidFill>
                <a:schemeClr val="bg2">
                  <a:lumMod val="25000"/>
                </a:schemeClr>
              </a:solidFill>
              <a:cs typeface="Calibri"/>
            </a:endParaRPr>
          </a:p>
        </p:txBody>
      </p:sp>
      <p:sp>
        <p:nvSpPr>
          <p:cNvPr id="24" name="Rectangle 23"/>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32</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1343714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1" name="Rectangle 20"/>
          <p:cNvSpPr/>
          <p:nvPr/>
        </p:nvSpPr>
        <p:spPr>
          <a:xfrm>
            <a:off x="548680" y="643122"/>
            <a:ext cx="3429000" cy="707886"/>
          </a:xfrm>
          <a:prstGeom prst="rect">
            <a:avLst/>
          </a:prstGeom>
        </p:spPr>
        <p:txBody>
          <a:bodyPr>
            <a:spAutoFit/>
          </a:bodyPr>
          <a:lstStyle/>
          <a:p>
            <a:pPr algn="l" rtl="0"/>
            <a:r>
              <a:rPr lang="en-US" sz="2000" b="1" spc="-10" dirty="0" smtClean="0">
                <a:solidFill>
                  <a:schemeClr val="bg1">
                    <a:lumMod val="50000"/>
                  </a:schemeClr>
                </a:solidFill>
                <a:latin typeface="Tahoma"/>
                <a:cs typeface="Tahoma"/>
              </a:rPr>
              <a:t>PRODUCTS AND MATERIALS</a:t>
            </a:r>
            <a:endParaRPr lang="en-US" sz="2000" b="1" spc="-10" dirty="0">
              <a:solidFill>
                <a:schemeClr val="bg1">
                  <a:lumMod val="50000"/>
                </a:schemeClr>
              </a:solidFill>
              <a:latin typeface="Tahoma"/>
              <a:cs typeface="Tahoma"/>
            </a:endParaRPr>
          </a:p>
        </p:txBody>
      </p:sp>
      <p:sp>
        <p:nvSpPr>
          <p:cNvPr id="23" name="Rectangle 22"/>
          <p:cNvSpPr/>
          <p:nvPr/>
        </p:nvSpPr>
        <p:spPr>
          <a:xfrm>
            <a:off x="450178" y="1503408"/>
            <a:ext cx="5931150" cy="1138773"/>
          </a:xfrm>
          <a:prstGeom prst="rect">
            <a:avLst/>
          </a:prstGeom>
        </p:spPr>
        <p:txBody>
          <a:bodyPr wrap="square">
            <a:spAutoFit/>
          </a:bodyPr>
          <a:lstStyle/>
          <a:p>
            <a:pPr algn="l" rtl="0"/>
            <a:r>
              <a:rPr lang="en-US" sz="2000" b="1" spc="-10" dirty="0" smtClean="0">
                <a:solidFill>
                  <a:srgbClr val="8F784B"/>
                </a:solidFill>
                <a:latin typeface="Tahoma"/>
                <a:cs typeface="Tahoma"/>
              </a:rPr>
              <a:t>ERAM CONSULTATNT</a:t>
            </a:r>
          </a:p>
          <a:p>
            <a:pPr algn="just" rtl="0"/>
            <a:r>
              <a:rPr lang="en-US" sz="1200" b="1" spc="-10" dirty="0" smtClean="0">
                <a:solidFill>
                  <a:srgbClr val="7F7F7F"/>
                </a:solidFill>
                <a:latin typeface="Tahoma"/>
                <a:cs typeface="Tahoma"/>
              </a:rPr>
              <a:t>Established a good partnership with many global brands to support project.</a:t>
            </a:r>
          </a:p>
          <a:p>
            <a:pPr algn="just" rtl="0"/>
            <a:r>
              <a:rPr lang="en-US" sz="1200" b="1" spc="-10" dirty="0" smtClean="0">
                <a:solidFill>
                  <a:srgbClr val="7F7F7F"/>
                </a:solidFill>
                <a:latin typeface="Tahoma"/>
                <a:cs typeface="Tahoma"/>
              </a:rPr>
              <a:t>As a soul partnership and distributor for those brands increased the strength of ERAM to provide all technical solution depending on client’s need and to fit projects requirements</a:t>
            </a:r>
            <a:endParaRPr lang="en-US" sz="1200" b="1" spc="-10" dirty="0">
              <a:solidFill>
                <a:srgbClr val="7F7F7F"/>
              </a:solidFill>
              <a:latin typeface="Tahoma"/>
              <a:cs typeface="Tahoma"/>
            </a:endParaRPr>
          </a:p>
        </p:txBody>
      </p:sp>
      <p:sp>
        <p:nvSpPr>
          <p:cNvPr id="24" name="Rectangle 23"/>
          <p:cNvSpPr/>
          <p:nvPr/>
        </p:nvSpPr>
        <p:spPr>
          <a:xfrm>
            <a:off x="472240" y="2769821"/>
            <a:ext cx="3429000" cy="369332"/>
          </a:xfrm>
          <a:prstGeom prst="rect">
            <a:avLst/>
          </a:prstGeom>
        </p:spPr>
        <p:txBody>
          <a:bodyPr>
            <a:spAutoFit/>
          </a:bodyPr>
          <a:lstStyle/>
          <a:p>
            <a:pPr algn="l" rtl="0"/>
            <a:r>
              <a:rPr lang="en-US" b="1" spc="-10" dirty="0" smtClean="0">
                <a:solidFill>
                  <a:srgbClr val="7F7F7F"/>
                </a:solidFill>
                <a:latin typeface="Tahoma"/>
                <a:cs typeface="Tahoma"/>
              </a:rPr>
              <a:t>1- Civil Engineering</a:t>
            </a:r>
            <a:endParaRPr lang="en-US" b="1" spc="-10" dirty="0">
              <a:solidFill>
                <a:srgbClr val="7F7F7F"/>
              </a:solidFill>
              <a:latin typeface="Tahoma"/>
              <a:cs typeface="Tahoma"/>
            </a:endParaRPr>
          </a:p>
        </p:txBody>
      </p:sp>
      <p:sp>
        <p:nvSpPr>
          <p:cNvPr id="25" name="Rectangle 24"/>
          <p:cNvSpPr/>
          <p:nvPr/>
        </p:nvSpPr>
        <p:spPr>
          <a:xfrm>
            <a:off x="399493" y="4483235"/>
            <a:ext cx="4680520" cy="400110"/>
          </a:xfrm>
          <a:prstGeom prst="rect">
            <a:avLst/>
          </a:prstGeom>
        </p:spPr>
        <p:txBody>
          <a:bodyPr wrap="square">
            <a:spAutoFit/>
          </a:bodyPr>
          <a:lstStyle/>
          <a:p>
            <a:pPr algn="l" rtl="0"/>
            <a:r>
              <a:rPr lang="en-US" sz="2000" b="1" spc="-10" dirty="0" smtClean="0">
                <a:solidFill>
                  <a:schemeClr val="bg1">
                    <a:lumMod val="50000"/>
                  </a:schemeClr>
                </a:solidFill>
                <a:latin typeface="Tahoma"/>
                <a:cs typeface="Tahoma"/>
              </a:rPr>
              <a:t>2- Mechanical Engineering</a:t>
            </a:r>
            <a:endParaRPr lang="en-US" sz="2000" b="1" spc="-10" dirty="0">
              <a:solidFill>
                <a:schemeClr val="bg1">
                  <a:lumMod val="50000"/>
                </a:schemeClr>
              </a:solidFill>
              <a:latin typeface="Tahoma"/>
              <a:cs typeface="Tahoma"/>
            </a:endParaRPr>
          </a:p>
        </p:txBody>
      </p:sp>
      <p:sp>
        <p:nvSpPr>
          <p:cNvPr id="26" name="Rectangle 25"/>
          <p:cNvSpPr/>
          <p:nvPr/>
        </p:nvSpPr>
        <p:spPr>
          <a:xfrm>
            <a:off x="424943" y="6439404"/>
            <a:ext cx="4680520" cy="400110"/>
          </a:xfrm>
          <a:prstGeom prst="rect">
            <a:avLst/>
          </a:prstGeom>
        </p:spPr>
        <p:txBody>
          <a:bodyPr wrap="square">
            <a:spAutoFit/>
          </a:bodyPr>
          <a:lstStyle/>
          <a:p>
            <a:pPr algn="l" rtl="0"/>
            <a:r>
              <a:rPr lang="en-US" sz="2000" b="1" spc="-10" dirty="0">
                <a:solidFill>
                  <a:schemeClr val="bg1">
                    <a:lumMod val="50000"/>
                  </a:schemeClr>
                </a:solidFill>
                <a:latin typeface="Tahoma"/>
                <a:cs typeface="Tahoma"/>
              </a:rPr>
              <a:t>3</a:t>
            </a:r>
            <a:r>
              <a:rPr lang="en-US" sz="2000" b="1" spc="-10" dirty="0" smtClean="0">
                <a:solidFill>
                  <a:schemeClr val="bg1">
                    <a:lumMod val="50000"/>
                  </a:schemeClr>
                </a:solidFill>
                <a:latin typeface="Tahoma"/>
                <a:cs typeface="Tahoma"/>
              </a:rPr>
              <a:t>- Electrical Engineering</a:t>
            </a:r>
            <a:endParaRPr lang="en-US" sz="2000" b="1" spc="-10" dirty="0">
              <a:solidFill>
                <a:schemeClr val="bg1">
                  <a:lumMod val="50000"/>
                </a:schemeClr>
              </a:solidFill>
              <a:latin typeface="Tahoma"/>
              <a:cs typeface="Tahoma"/>
            </a:endParaRPr>
          </a:p>
        </p:txBody>
      </p:sp>
      <p:pic>
        <p:nvPicPr>
          <p:cNvPr id="12296" name="Picture 8" descr="E:\0001 Masar Al - Etqan\BBM-Pano-Logo.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306" t="20342" r="4228" b="28859"/>
          <a:stretch/>
        </p:blipFill>
        <p:spPr bwMode="auto">
          <a:xfrm>
            <a:off x="295923" y="7217850"/>
            <a:ext cx="1301315" cy="481828"/>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E:\0001 Masar Al - Etqan\undefined.png"/>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09082" y="7063226"/>
            <a:ext cx="930671" cy="7910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0001 Masar Al - Etqan\Products\45 dcp\unnam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3153" y="3148256"/>
            <a:ext cx="842439" cy="993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0001 Masar Al - Etqan\logo-300x1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028" y="5147217"/>
            <a:ext cx="926617" cy="5034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E:\0001 Masar Al - Etqan\SKM-Split-Ac-Service-SMK-Split-Ac-Repair-SKM-Ac-Installation_1.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6137" y="4965415"/>
            <a:ext cx="1012146" cy="854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620" y="2875790"/>
            <a:ext cx="1390049" cy="1390049"/>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7331" y="3192062"/>
            <a:ext cx="1892487" cy="36602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5592" y="7106684"/>
            <a:ext cx="2130500" cy="659189"/>
          </a:xfrm>
          <a:prstGeom prst="rect">
            <a:avLst/>
          </a:prstGeom>
        </p:spPr>
      </p:pic>
      <p:pic>
        <p:nvPicPr>
          <p:cNvPr id="8" name="Picture 7"/>
          <p:cNvPicPr>
            <a:picLocks noChangeAspect="1"/>
          </p:cNvPicPr>
          <p:nvPr/>
        </p:nvPicPr>
        <p:blipFill>
          <a:blip r:embed="rId11">
            <a:clrChange>
              <a:clrFrom>
                <a:srgbClr val="F57921"/>
              </a:clrFrom>
              <a:clrTo>
                <a:srgbClr val="F57921">
                  <a:alpha val="0"/>
                </a:srgbClr>
              </a:clrTo>
            </a:clrChange>
            <a:extLst>
              <a:ext uri="{28A0092B-C50C-407E-A947-70E740481C1C}">
                <a14:useLocalDpi xmlns:a14="http://schemas.microsoft.com/office/drawing/2010/main" val="0"/>
              </a:ext>
            </a:extLst>
          </a:blip>
          <a:stretch>
            <a:fillRect/>
          </a:stretch>
        </p:blipFill>
        <p:spPr>
          <a:xfrm>
            <a:off x="5515639" y="6973219"/>
            <a:ext cx="1040904" cy="1035699"/>
          </a:xfrm>
          <a:prstGeom prst="rect">
            <a:avLst/>
          </a:prstGeom>
        </p:spPr>
      </p:pic>
      <p:pic>
        <p:nvPicPr>
          <p:cNvPr id="9" name="Picture 8"/>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59845" y="4408802"/>
            <a:ext cx="2143125" cy="2143125"/>
          </a:xfrm>
          <a:prstGeom prst="rect">
            <a:avLst/>
          </a:prstGeom>
        </p:spPr>
      </p:pic>
      <p:sp>
        <p:nvSpPr>
          <p:cNvPr id="10" name="Rectangle 9"/>
          <p:cNvSpPr/>
          <p:nvPr/>
        </p:nvSpPr>
        <p:spPr>
          <a:xfrm>
            <a:off x="4190708" y="8714464"/>
            <a:ext cx="2697340" cy="393698"/>
          </a:xfrm>
          <a:prstGeom prst="rect">
            <a:avLst/>
          </a:prstGeom>
        </p:spPr>
        <p:txBody>
          <a:bodyPr wrap="none">
            <a:spAutoFit/>
          </a:bodyPr>
          <a:lstStyle/>
          <a:p>
            <a:pPr marL="41275" algn="ctr">
              <a:lnSpc>
                <a:spcPts val="2535"/>
              </a:lnSpc>
            </a:pPr>
            <a:r>
              <a:rPr lang="en-US" dirty="0">
                <a:hlinkClick r:id="rId13"/>
              </a:rPr>
              <a:t>www.eramconsultant.com</a:t>
            </a:r>
            <a:endParaRPr lang="en-US" dirty="0"/>
          </a:p>
        </p:txBody>
      </p:sp>
      <p:sp>
        <p:nvSpPr>
          <p:cNvPr id="33" name="Rectangle 32"/>
          <p:cNvSpPr/>
          <p:nvPr/>
        </p:nvSpPr>
        <p:spPr>
          <a:xfrm>
            <a:off x="2034500" y="8747054"/>
            <a:ext cx="682238"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33</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225488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6702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29"/>
          <p:cNvSpPr txBox="1"/>
          <p:nvPr/>
        </p:nvSpPr>
        <p:spPr>
          <a:xfrm>
            <a:off x="128474" y="6228184"/>
            <a:ext cx="6522598" cy="2884123"/>
          </a:xfrm>
          <a:prstGeom prst="rect">
            <a:avLst/>
          </a:prstGeom>
        </p:spPr>
        <p:txBody>
          <a:bodyPr vert="horz" wrap="square" lIns="0" tIns="16510" rIns="0" bIns="0" rtlCol="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2700" marR="5080" algn="just" rtl="0">
              <a:lnSpc>
                <a:spcPct val="100000"/>
              </a:lnSpc>
              <a:spcBef>
                <a:spcPts val="130"/>
              </a:spcBef>
            </a:pPr>
            <a:r>
              <a:rPr lang="en-US" sz="1400" b="1" u="sng" spc="15" dirty="0">
                <a:solidFill>
                  <a:schemeClr val="bg2">
                    <a:lumMod val="50000"/>
                  </a:schemeClr>
                </a:solidFill>
                <a:latin typeface="Century Gothic"/>
                <a:cs typeface="Century Gothic"/>
              </a:rPr>
              <a:t>Head Office</a:t>
            </a:r>
            <a:r>
              <a:rPr lang="en-US" sz="1400" b="1" spc="15" dirty="0" smtClean="0">
                <a:solidFill>
                  <a:schemeClr val="bg2">
                    <a:lumMod val="50000"/>
                  </a:schemeClr>
                </a:solidFill>
                <a:latin typeface="Century Gothic"/>
                <a:cs typeface="Century Gothic"/>
              </a:rPr>
              <a:t>: Baghdad – </a:t>
            </a:r>
            <a:r>
              <a:rPr lang="en-US" sz="1400" b="1" spc="15" dirty="0" err="1" smtClean="0">
                <a:solidFill>
                  <a:schemeClr val="bg2">
                    <a:lumMod val="50000"/>
                  </a:schemeClr>
                </a:solidFill>
                <a:latin typeface="Century Gothic"/>
                <a:cs typeface="Century Gothic"/>
              </a:rPr>
              <a:t>Hai</a:t>
            </a:r>
            <a:r>
              <a:rPr lang="en-US" sz="1400" b="1" spc="15" dirty="0" smtClean="0">
                <a:solidFill>
                  <a:schemeClr val="bg2">
                    <a:lumMod val="50000"/>
                  </a:schemeClr>
                </a:solidFill>
                <a:latin typeface="Century Gothic"/>
                <a:cs typeface="Century Gothic"/>
              </a:rPr>
              <a:t> Al </a:t>
            </a:r>
            <a:r>
              <a:rPr lang="en-US" sz="1400" b="1" spc="15" dirty="0" err="1" smtClean="0">
                <a:solidFill>
                  <a:schemeClr val="bg2">
                    <a:lumMod val="50000"/>
                  </a:schemeClr>
                </a:solidFill>
                <a:latin typeface="Century Gothic"/>
                <a:cs typeface="Century Gothic"/>
              </a:rPr>
              <a:t>Jamiaa</a:t>
            </a:r>
            <a:endParaRPr lang="en-US" sz="1400" spc="15" dirty="0">
              <a:solidFill>
                <a:schemeClr val="bg2">
                  <a:lumMod val="50000"/>
                </a:schemeClr>
              </a:solidFill>
              <a:latin typeface="Century Gothic"/>
              <a:cs typeface="Century Gothic"/>
            </a:endParaRPr>
          </a:p>
          <a:p>
            <a:pPr marL="1371600" marR="5080" indent="-1371600" algn="just" rtl="0">
              <a:lnSpc>
                <a:spcPct val="100000"/>
              </a:lnSpc>
              <a:spcBef>
                <a:spcPts val="130"/>
              </a:spcBef>
              <a:tabLst>
                <a:tab pos="1206500" algn="l"/>
              </a:tabLst>
            </a:pPr>
            <a:r>
              <a:rPr lang="en-US" sz="1400" b="1" u="sng" spc="15" dirty="0" smtClean="0">
                <a:solidFill>
                  <a:schemeClr val="bg2">
                    <a:lumMod val="50000"/>
                  </a:schemeClr>
                </a:solidFill>
                <a:latin typeface="Century Gothic"/>
                <a:cs typeface="Century Gothic"/>
              </a:rPr>
              <a:t>North </a:t>
            </a:r>
            <a:r>
              <a:rPr lang="en-US" sz="1400" b="1" u="sng" spc="15" dirty="0" smtClean="0">
                <a:solidFill>
                  <a:schemeClr val="bg2">
                    <a:lumMod val="50000"/>
                  </a:schemeClr>
                </a:solidFill>
                <a:latin typeface="Century Gothic"/>
                <a:cs typeface="Century Gothic"/>
              </a:rPr>
              <a:t>Office</a:t>
            </a:r>
            <a:r>
              <a:rPr lang="en-US" sz="1400" spc="15" dirty="0" smtClean="0">
                <a:solidFill>
                  <a:schemeClr val="bg2">
                    <a:lumMod val="50000"/>
                  </a:schemeClr>
                </a:solidFill>
                <a:latin typeface="Century Gothic"/>
                <a:cs typeface="Century Gothic"/>
              </a:rPr>
              <a:t>: </a:t>
            </a:r>
            <a:r>
              <a:rPr lang="en-US" sz="1400" b="1" spc="15" dirty="0" smtClean="0">
                <a:solidFill>
                  <a:schemeClr val="bg2">
                    <a:lumMod val="50000"/>
                  </a:schemeClr>
                </a:solidFill>
                <a:latin typeface="Century Gothic"/>
                <a:cs typeface="Century Gothic"/>
              </a:rPr>
              <a:t>Erbil – English Village</a:t>
            </a:r>
            <a:endParaRPr lang="en-US" sz="1400" b="1" spc="15" dirty="0">
              <a:solidFill>
                <a:schemeClr val="bg2">
                  <a:lumMod val="50000"/>
                </a:schemeClr>
              </a:solidFill>
              <a:latin typeface="Century Gothic"/>
              <a:cs typeface="Century Gothic"/>
            </a:endParaRPr>
          </a:p>
          <a:p>
            <a:pPr marL="12700" marR="5080" algn="just" rtl="0">
              <a:lnSpc>
                <a:spcPct val="100000"/>
              </a:lnSpc>
              <a:spcBef>
                <a:spcPts val="130"/>
              </a:spcBef>
            </a:pPr>
            <a:r>
              <a:rPr lang="en-US" sz="1400" b="1" u="sng" spc="15" dirty="0">
                <a:solidFill>
                  <a:schemeClr val="bg2">
                    <a:lumMod val="50000"/>
                  </a:schemeClr>
                </a:solidFill>
                <a:latin typeface="Century Gothic"/>
                <a:cs typeface="Century Gothic"/>
              </a:rPr>
              <a:t>Mobile</a:t>
            </a:r>
            <a:r>
              <a:rPr lang="en-US" sz="1400" spc="15" dirty="0" smtClean="0">
                <a:solidFill>
                  <a:schemeClr val="bg2">
                    <a:lumMod val="50000"/>
                  </a:schemeClr>
                </a:solidFill>
                <a:latin typeface="Century Gothic"/>
                <a:cs typeface="Century Gothic"/>
              </a:rPr>
              <a:t>:- 00964 770 278 4700</a:t>
            </a:r>
          </a:p>
          <a:p>
            <a:pPr marL="12700" marR="5080" algn="just" rtl="0">
              <a:lnSpc>
                <a:spcPct val="100000"/>
              </a:lnSpc>
              <a:spcBef>
                <a:spcPts val="130"/>
              </a:spcBef>
            </a:pPr>
            <a:r>
              <a:rPr lang="en-US" sz="1400" spc="15" dirty="0">
                <a:solidFill>
                  <a:schemeClr val="bg2">
                    <a:lumMod val="50000"/>
                  </a:schemeClr>
                </a:solidFill>
                <a:latin typeface="Century Gothic"/>
                <a:cs typeface="Century Gothic"/>
              </a:rPr>
              <a:t> </a:t>
            </a:r>
            <a:r>
              <a:rPr lang="en-US" sz="1400" spc="15" dirty="0" smtClean="0">
                <a:solidFill>
                  <a:schemeClr val="bg2">
                    <a:lumMod val="50000"/>
                  </a:schemeClr>
                </a:solidFill>
                <a:latin typeface="Century Gothic"/>
                <a:cs typeface="Century Gothic"/>
              </a:rPr>
              <a:t>              00964 770 373 9686</a:t>
            </a:r>
          </a:p>
          <a:p>
            <a:pPr marL="12700" marR="5080" algn="just" rtl="0">
              <a:lnSpc>
                <a:spcPct val="100000"/>
              </a:lnSpc>
              <a:spcBef>
                <a:spcPts val="130"/>
              </a:spcBef>
            </a:pPr>
            <a:r>
              <a:rPr lang="en-US" sz="1400" spc="15" dirty="0">
                <a:solidFill>
                  <a:schemeClr val="bg2">
                    <a:lumMod val="50000"/>
                  </a:schemeClr>
                </a:solidFill>
                <a:latin typeface="Century Gothic"/>
                <a:cs typeface="Century Gothic"/>
              </a:rPr>
              <a:t> </a:t>
            </a:r>
            <a:r>
              <a:rPr lang="en-US" sz="1400" spc="15" dirty="0" smtClean="0">
                <a:solidFill>
                  <a:schemeClr val="bg2">
                    <a:lumMod val="50000"/>
                  </a:schemeClr>
                </a:solidFill>
                <a:latin typeface="Century Gothic"/>
                <a:cs typeface="Century Gothic"/>
              </a:rPr>
              <a:t>              00964 781 538 6026</a:t>
            </a:r>
          </a:p>
          <a:p>
            <a:pPr marL="12700" marR="5080" algn="just" rtl="0">
              <a:lnSpc>
                <a:spcPct val="100000"/>
              </a:lnSpc>
              <a:spcBef>
                <a:spcPts val="130"/>
              </a:spcBef>
            </a:pPr>
            <a:r>
              <a:rPr lang="en-US" sz="1400" spc="15" dirty="0">
                <a:solidFill>
                  <a:schemeClr val="bg2">
                    <a:lumMod val="50000"/>
                  </a:schemeClr>
                </a:solidFill>
                <a:latin typeface="Century Gothic"/>
                <a:cs typeface="Century Gothic"/>
              </a:rPr>
              <a:t> </a:t>
            </a:r>
            <a:r>
              <a:rPr lang="en-US" sz="1400" spc="15" dirty="0" smtClean="0">
                <a:solidFill>
                  <a:schemeClr val="bg2">
                    <a:lumMod val="50000"/>
                  </a:schemeClr>
                </a:solidFill>
                <a:latin typeface="Century Gothic"/>
                <a:cs typeface="Century Gothic"/>
              </a:rPr>
              <a:t>              00964 770 953 3385</a:t>
            </a:r>
            <a:endParaRPr lang="en-US" sz="1400" spc="15" dirty="0">
              <a:solidFill>
                <a:schemeClr val="bg2">
                  <a:lumMod val="50000"/>
                </a:schemeClr>
              </a:solidFill>
              <a:latin typeface="Century Gothic"/>
              <a:cs typeface="Century Gothic"/>
            </a:endParaRPr>
          </a:p>
          <a:p>
            <a:pPr marL="12700" marR="5080" algn="just" rtl="0">
              <a:lnSpc>
                <a:spcPct val="100000"/>
              </a:lnSpc>
              <a:spcBef>
                <a:spcPts val="130"/>
              </a:spcBef>
            </a:pPr>
            <a:endParaRPr lang="en-US" sz="1400" spc="15" dirty="0">
              <a:solidFill>
                <a:srgbClr val="FF0000"/>
              </a:solidFill>
              <a:latin typeface="Century Gothic"/>
              <a:cs typeface="Century Gothic"/>
            </a:endParaRPr>
          </a:p>
          <a:p>
            <a:pPr marL="12700" marR="5080" algn="ctr" rtl="0">
              <a:lnSpc>
                <a:spcPct val="100000"/>
              </a:lnSpc>
              <a:spcBef>
                <a:spcPts val="130"/>
              </a:spcBef>
            </a:pPr>
            <a:r>
              <a:rPr lang="en-US" sz="2000" b="1" spc="-30" dirty="0" smtClean="0">
                <a:solidFill>
                  <a:schemeClr val="bg2">
                    <a:lumMod val="25000"/>
                  </a:schemeClr>
                </a:solidFill>
                <a:latin typeface="Calibri"/>
                <a:cs typeface="Calibri"/>
              </a:rPr>
              <a:t>info@eramconsultant.com</a:t>
            </a:r>
            <a:endParaRPr sz="2000" b="1" spc="-30" dirty="0">
              <a:solidFill>
                <a:schemeClr val="bg2">
                  <a:lumMod val="25000"/>
                </a:schemeClr>
              </a:solidFill>
              <a:latin typeface="Calibri"/>
              <a:cs typeface="Calibri"/>
            </a:endParaRPr>
          </a:p>
          <a:p>
            <a:pPr marL="41275" algn="ctr">
              <a:lnSpc>
                <a:spcPts val="2535"/>
              </a:lnSpc>
            </a:pPr>
            <a:r>
              <a:rPr sz="2000" b="1" spc="-30" dirty="0" smtClean="0">
                <a:solidFill>
                  <a:schemeClr val="bg2">
                    <a:lumMod val="25000"/>
                  </a:schemeClr>
                </a:solidFill>
                <a:latin typeface="Calibri"/>
                <a:cs typeface="Calibri"/>
                <a:hlinkClick r:id="rId2"/>
              </a:rPr>
              <a:t>www.</a:t>
            </a:r>
            <a:r>
              <a:rPr lang="en-US" sz="2000" b="1" spc="-30" dirty="0" smtClean="0">
                <a:solidFill>
                  <a:schemeClr val="bg2">
                    <a:lumMod val="25000"/>
                  </a:schemeClr>
                </a:solidFill>
                <a:latin typeface="Calibri"/>
                <a:cs typeface="Calibri"/>
                <a:hlinkClick r:id="rId2"/>
              </a:rPr>
              <a:t>eramconsultant</a:t>
            </a:r>
            <a:r>
              <a:rPr sz="2000" b="1" spc="-30" dirty="0" smtClean="0">
                <a:solidFill>
                  <a:schemeClr val="bg2">
                    <a:lumMod val="25000"/>
                  </a:schemeClr>
                </a:solidFill>
                <a:latin typeface="Calibri"/>
                <a:cs typeface="Calibri"/>
                <a:hlinkClick r:id="rId2"/>
              </a:rPr>
              <a:t>.com</a:t>
            </a:r>
            <a:endParaRPr lang="en-US" sz="2000" b="1" spc="-30" dirty="0" smtClean="0">
              <a:solidFill>
                <a:schemeClr val="bg2">
                  <a:lumMod val="25000"/>
                </a:schemeClr>
              </a:solidFill>
              <a:latin typeface="Calibri"/>
              <a:cs typeface="Calibri"/>
            </a:endParaRPr>
          </a:p>
          <a:p>
            <a:pPr marL="41275" algn="ctr">
              <a:lnSpc>
                <a:spcPts val="2535"/>
              </a:lnSpc>
            </a:pPr>
            <a:r>
              <a:rPr lang="en-US" sz="2000" b="1" spc="-30" dirty="0" smtClean="0">
                <a:solidFill>
                  <a:schemeClr val="bg2">
                    <a:lumMod val="25000"/>
                  </a:schemeClr>
                </a:solidFill>
                <a:latin typeface="Calibri"/>
                <a:cs typeface="Calibri"/>
                <a:hlinkClick r:id="rId3"/>
              </a:rPr>
              <a:t>www.eram.com.iq</a:t>
            </a:r>
            <a:endParaRPr lang="en-US" sz="2000" b="1" spc="-30" dirty="0" smtClean="0">
              <a:solidFill>
                <a:schemeClr val="bg2">
                  <a:lumMod val="25000"/>
                </a:schemeClr>
              </a:solidFill>
              <a:latin typeface="Calibri"/>
              <a:cs typeface="Calibri"/>
            </a:endParaRPr>
          </a:p>
          <a:p>
            <a:pPr marL="41275" algn="ctr">
              <a:lnSpc>
                <a:spcPts val="2535"/>
              </a:lnSpc>
            </a:pPr>
            <a:endParaRPr sz="2000" b="1" spc="-30" dirty="0">
              <a:solidFill>
                <a:schemeClr val="bg2">
                  <a:lumMod val="25000"/>
                </a:schemeClr>
              </a:solidFill>
              <a:latin typeface="Calibri"/>
              <a:cs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64" y="2085424"/>
            <a:ext cx="5970219" cy="2979520"/>
          </a:xfrm>
          <a:prstGeom prst="rect">
            <a:avLst/>
          </a:prstGeom>
        </p:spPr>
      </p:pic>
    </p:spTree>
    <p:extLst>
      <p:ext uri="{BB962C8B-B14F-4D97-AF65-F5344CB8AC3E}">
        <p14:creationId xmlns:p14="http://schemas.microsoft.com/office/powerpoint/2010/main" val="4088318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8"/>
          <p:cNvGrpSpPr/>
          <p:nvPr/>
        </p:nvGrpSpPr>
        <p:grpSpPr>
          <a:xfrm>
            <a:off x="378724" y="4355976"/>
            <a:ext cx="6132077" cy="45719"/>
            <a:chOff x="321271" y="3698227"/>
            <a:chExt cx="6905003" cy="36830"/>
          </a:xfrm>
        </p:grpSpPr>
        <p:sp>
          <p:nvSpPr>
            <p:cNvPr id="6" name="object 59"/>
            <p:cNvSpPr/>
            <p:nvPr/>
          </p:nvSpPr>
          <p:spPr>
            <a:xfrm>
              <a:off x="7224369" y="3698227"/>
              <a:ext cx="1905" cy="36830"/>
            </a:xfrm>
            <a:custGeom>
              <a:avLst/>
              <a:gdLst/>
              <a:ahLst/>
              <a:cxnLst/>
              <a:rect l="l" t="t" r="r" b="b"/>
              <a:pathLst>
                <a:path w="1904" h="36829">
                  <a:moveTo>
                    <a:pt x="1638" y="36512"/>
                  </a:moveTo>
                  <a:lnTo>
                    <a:pt x="0" y="36512"/>
                  </a:lnTo>
                  <a:lnTo>
                    <a:pt x="190" y="0"/>
                  </a:lnTo>
                  <a:lnTo>
                    <a:pt x="1638" y="0"/>
                  </a:lnTo>
                  <a:lnTo>
                    <a:pt x="1638" y="36512"/>
                  </a:lnTo>
                  <a:close/>
                </a:path>
              </a:pathLst>
            </a:custGeom>
            <a:solidFill>
              <a:srgbClr val="00548D"/>
            </a:solidFill>
          </p:spPr>
          <p:txBody>
            <a:bodyPr wrap="square" lIns="0" tIns="0" rIns="0" bIns="0" rtlCol="0"/>
            <a:lstStyle/>
            <a:p>
              <a:endParaRPr/>
            </a:p>
          </p:txBody>
        </p:sp>
        <p:sp>
          <p:nvSpPr>
            <p:cNvPr id="7" name="object 60"/>
            <p:cNvSpPr/>
            <p:nvPr/>
          </p:nvSpPr>
          <p:spPr>
            <a:xfrm>
              <a:off x="1270393" y="3698227"/>
              <a:ext cx="5005070" cy="36830"/>
            </a:xfrm>
            <a:custGeom>
              <a:avLst/>
              <a:gdLst/>
              <a:ahLst/>
              <a:cxnLst/>
              <a:rect l="l" t="t" r="r" b="b"/>
              <a:pathLst>
                <a:path w="5005070" h="36829">
                  <a:moveTo>
                    <a:pt x="5004892" y="36512"/>
                  </a:moveTo>
                  <a:lnTo>
                    <a:pt x="0" y="36512"/>
                  </a:lnTo>
                  <a:lnTo>
                    <a:pt x="0" y="0"/>
                  </a:lnTo>
                  <a:lnTo>
                    <a:pt x="5004892" y="0"/>
                  </a:lnTo>
                  <a:lnTo>
                    <a:pt x="5004892" y="36512"/>
                  </a:lnTo>
                  <a:close/>
                </a:path>
              </a:pathLst>
            </a:custGeom>
            <a:solidFill>
              <a:srgbClr val="647378"/>
            </a:solidFill>
          </p:spPr>
          <p:txBody>
            <a:bodyPr wrap="square" lIns="0" tIns="0" rIns="0" bIns="0" rtlCol="0"/>
            <a:lstStyle/>
            <a:p>
              <a:endParaRPr/>
            </a:p>
          </p:txBody>
        </p:sp>
        <p:sp>
          <p:nvSpPr>
            <p:cNvPr id="8" name="object 61"/>
            <p:cNvSpPr/>
            <p:nvPr/>
          </p:nvSpPr>
          <p:spPr>
            <a:xfrm>
              <a:off x="321271" y="3698227"/>
              <a:ext cx="6903720" cy="36830"/>
            </a:xfrm>
            <a:custGeom>
              <a:avLst/>
              <a:gdLst/>
              <a:ahLst/>
              <a:cxnLst/>
              <a:rect l="l" t="t" r="r" b="b"/>
              <a:pathLst>
                <a:path w="6903720" h="36829">
                  <a:moveTo>
                    <a:pt x="906399" y="0"/>
                  </a:moveTo>
                  <a:lnTo>
                    <a:pt x="0" y="0"/>
                  </a:lnTo>
                  <a:lnTo>
                    <a:pt x="0" y="36512"/>
                  </a:lnTo>
                  <a:lnTo>
                    <a:pt x="906399" y="36512"/>
                  </a:lnTo>
                  <a:lnTo>
                    <a:pt x="906399" y="0"/>
                  </a:lnTo>
                  <a:close/>
                </a:path>
                <a:path w="6903720" h="36829">
                  <a:moveTo>
                    <a:pt x="6903098" y="0"/>
                  </a:moveTo>
                  <a:lnTo>
                    <a:pt x="5996686" y="0"/>
                  </a:lnTo>
                  <a:lnTo>
                    <a:pt x="5996686" y="36512"/>
                  </a:lnTo>
                  <a:lnTo>
                    <a:pt x="6903098" y="36512"/>
                  </a:lnTo>
                  <a:lnTo>
                    <a:pt x="6903098" y="0"/>
                  </a:lnTo>
                  <a:close/>
                </a:path>
              </a:pathLst>
            </a:custGeom>
            <a:solidFill>
              <a:srgbClr val="8F4C33"/>
            </a:solidFill>
          </p:spPr>
          <p:txBody>
            <a:bodyPr wrap="square" lIns="0" tIns="0" rIns="0" bIns="0" rtlCol="0"/>
            <a:lstStyle/>
            <a:p>
              <a:endParaRPr/>
            </a:p>
          </p:txBody>
        </p:sp>
      </p:grpSp>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3" name="Rectangle 22"/>
          <p:cNvSpPr/>
          <p:nvPr/>
        </p:nvSpPr>
        <p:spPr>
          <a:xfrm>
            <a:off x="132033" y="755576"/>
            <a:ext cx="6707671" cy="3470181"/>
          </a:xfrm>
          <a:prstGeom prst="rect">
            <a:avLst/>
          </a:prstGeom>
        </p:spPr>
        <p:txBody>
          <a:bodyPr wrap="square">
            <a:spAutoFit/>
          </a:bodyPr>
          <a:lstStyle/>
          <a:p>
            <a:pPr marL="13970" algn="ctr">
              <a:spcBef>
                <a:spcPts val="95"/>
              </a:spcBef>
            </a:pPr>
            <a:endParaRPr lang="en-US" sz="1600" b="1" u="sng" spc="-5" dirty="0" smtClean="0">
              <a:solidFill>
                <a:schemeClr val="accent2"/>
              </a:solidFill>
              <a:uFill>
                <a:solidFill>
                  <a:srgbClr val="626365"/>
                </a:solidFill>
              </a:uFill>
              <a:latin typeface="Malgun Gothic"/>
              <a:cs typeface="Malgun Gothic"/>
            </a:endParaRPr>
          </a:p>
          <a:p>
            <a:pPr algn="ctr" rtl="0">
              <a:spcBef>
                <a:spcPts val="95"/>
              </a:spcBef>
            </a:pPr>
            <a:r>
              <a:rPr lang="en-US" sz="2000" b="1" spc="-15" dirty="0">
                <a:solidFill>
                  <a:srgbClr val="8F784B"/>
                </a:solidFill>
                <a:latin typeface="Tahoma"/>
                <a:cs typeface="Tahoma"/>
              </a:rPr>
              <a:t>CORE VALUES</a:t>
            </a:r>
          </a:p>
          <a:p>
            <a:pPr algn="l" rtl="0"/>
            <a:r>
              <a:rPr lang="en-US" sz="1200" spc="-15" dirty="0">
                <a:solidFill>
                  <a:srgbClr val="647378"/>
                </a:solidFill>
                <a:latin typeface="Tahoma"/>
                <a:cs typeface="Tahoma"/>
              </a:rPr>
              <a:t>Our core values recognize that our business success is founded upon our commitment to certain</a:t>
            </a:r>
          </a:p>
          <a:p>
            <a:pPr algn="l" rtl="0"/>
            <a:r>
              <a:rPr lang="en-US" sz="1200" spc="-15" dirty="0">
                <a:solidFill>
                  <a:srgbClr val="647378"/>
                </a:solidFill>
                <a:latin typeface="Tahoma"/>
                <a:cs typeface="Tahoma"/>
              </a:rPr>
              <a:t>principles.</a:t>
            </a:r>
          </a:p>
          <a:p>
            <a:pPr marL="13970" algn="l">
              <a:spcBef>
                <a:spcPts val="95"/>
              </a:spcBef>
            </a:pPr>
            <a:r>
              <a:rPr lang="en-US" sz="1200" b="1" u="sng" spc="-5" dirty="0">
                <a:solidFill>
                  <a:schemeClr val="accent2"/>
                </a:solidFill>
                <a:uFill>
                  <a:solidFill>
                    <a:srgbClr val="626365"/>
                  </a:solidFill>
                </a:uFill>
                <a:latin typeface="Malgun Gothic"/>
                <a:cs typeface="Malgun Gothic"/>
              </a:rPr>
              <a:t>- </a:t>
            </a:r>
            <a:r>
              <a:rPr lang="en-US" sz="1200" b="1" u="sng" spc="-5" dirty="0">
                <a:solidFill>
                  <a:srgbClr val="8F784B"/>
                </a:solidFill>
                <a:uFill>
                  <a:solidFill>
                    <a:srgbClr val="626365"/>
                  </a:solidFill>
                </a:uFill>
                <a:latin typeface="Malgun Gothic"/>
                <a:cs typeface="Malgun Gothic"/>
              </a:rPr>
              <a:t>INTEGRITY</a:t>
            </a:r>
          </a:p>
          <a:p>
            <a:pPr algn="l" rtl="0"/>
            <a:r>
              <a:rPr lang="en-US" sz="1050" spc="-15" dirty="0">
                <a:solidFill>
                  <a:srgbClr val="647378"/>
                </a:solidFill>
                <a:latin typeface="Tahoma"/>
                <a:cs typeface="Tahoma"/>
              </a:rPr>
              <a:t>We succeed by doing things the right way, with respect to ethics, laws, quality standards</a:t>
            </a:r>
          </a:p>
          <a:p>
            <a:pPr algn="l" rtl="0"/>
            <a:r>
              <a:rPr lang="en-US" sz="1050" spc="-15" dirty="0">
                <a:solidFill>
                  <a:srgbClr val="647378"/>
                </a:solidFill>
                <a:latin typeface="Tahoma"/>
                <a:cs typeface="Tahoma"/>
              </a:rPr>
              <a:t>and each other.</a:t>
            </a:r>
          </a:p>
          <a:p>
            <a:pPr marL="13970" algn="l">
              <a:spcBef>
                <a:spcPts val="95"/>
              </a:spcBef>
            </a:pPr>
            <a:r>
              <a:rPr lang="en-US" sz="1200" b="1" u="sng" spc="-5" dirty="0">
                <a:solidFill>
                  <a:schemeClr val="accent2"/>
                </a:solidFill>
                <a:uFill>
                  <a:solidFill>
                    <a:srgbClr val="626365"/>
                  </a:solidFill>
                </a:uFill>
                <a:latin typeface="Malgun Gothic"/>
                <a:cs typeface="Malgun Gothic"/>
              </a:rPr>
              <a:t>- </a:t>
            </a:r>
            <a:r>
              <a:rPr lang="en-US" sz="1200" b="1" u="sng" spc="-5" dirty="0">
                <a:solidFill>
                  <a:srgbClr val="8F784B"/>
                </a:solidFill>
                <a:uFill>
                  <a:solidFill>
                    <a:srgbClr val="626365"/>
                  </a:solidFill>
                </a:uFill>
                <a:latin typeface="Malgun Gothic"/>
                <a:cs typeface="Malgun Gothic"/>
              </a:rPr>
              <a:t>CLIENTS</a:t>
            </a:r>
          </a:p>
          <a:p>
            <a:pPr algn="l" rtl="0"/>
            <a:r>
              <a:rPr lang="en-US" sz="1050" spc="-15" dirty="0">
                <a:solidFill>
                  <a:srgbClr val="647378"/>
                </a:solidFill>
                <a:latin typeface="Tahoma"/>
                <a:cs typeface="Tahoma"/>
              </a:rPr>
              <a:t>We succeed by making our clients successful. We embrace our client’s challenges and</a:t>
            </a:r>
          </a:p>
          <a:p>
            <a:pPr algn="l" rtl="0"/>
            <a:r>
              <a:rPr lang="en-US" sz="1050" spc="-15" dirty="0">
                <a:solidFill>
                  <a:srgbClr val="647378"/>
                </a:solidFill>
                <a:latin typeface="Tahoma"/>
                <a:cs typeface="Tahoma"/>
              </a:rPr>
              <a:t>opportunities and work for their success.</a:t>
            </a:r>
          </a:p>
          <a:p>
            <a:pPr marL="13970" algn="l">
              <a:spcBef>
                <a:spcPts val="95"/>
              </a:spcBef>
            </a:pPr>
            <a:r>
              <a:rPr lang="en-US" sz="1200" b="1" u="sng" spc="-5" dirty="0">
                <a:solidFill>
                  <a:schemeClr val="accent2"/>
                </a:solidFill>
                <a:uFill>
                  <a:solidFill>
                    <a:srgbClr val="626365"/>
                  </a:solidFill>
                </a:uFill>
                <a:latin typeface="Malgun Gothic"/>
                <a:cs typeface="Malgun Gothic"/>
              </a:rPr>
              <a:t>- </a:t>
            </a:r>
            <a:r>
              <a:rPr lang="en-US" sz="1200" b="1" u="sng" spc="-5" dirty="0">
                <a:solidFill>
                  <a:srgbClr val="8F784B"/>
                </a:solidFill>
                <a:uFill>
                  <a:solidFill>
                    <a:srgbClr val="626365"/>
                  </a:solidFill>
                </a:uFill>
                <a:latin typeface="Malgun Gothic"/>
                <a:cs typeface="Malgun Gothic"/>
              </a:rPr>
              <a:t>EXCELLENCE</a:t>
            </a:r>
          </a:p>
          <a:p>
            <a:pPr algn="l" rtl="0"/>
            <a:r>
              <a:rPr lang="en-US" sz="1050" spc="-15" dirty="0">
                <a:solidFill>
                  <a:srgbClr val="647378"/>
                </a:solidFill>
                <a:latin typeface="Tahoma"/>
                <a:cs typeface="Tahoma"/>
              </a:rPr>
              <a:t>We earn and advance our reputation by delivering superior value on every project that we</a:t>
            </a:r>
          </a:p>
          <a:p>
            <a:pPr algn="l" rtl="0"/>
            <a:r>
              <a:rPr lang="en-US" sz="1050" spc="-15" dirty="0">
                <a:solidFill>
                  <a:srgbClr val="647378"/>
                </a:solidFill>
                <a:latin typeface="Tahoma"/>
                <a:cs typeface="Tahoma"/>
              </a:rPr>
              <a:t>undertake.</a:t>
            </a:r>
          </a:p>
          <a:p>
            <a:pPr marL="13970" algn="l">
              <a:spcBef>
                <a:spcPts val="95"/>
              </a:spcBef>
            </a:pPr>
            <a:r>
              <a:rPr lang="en-US" sz="1200" b="1" u="sng" spc="-5" dirty="0">
                <a:solidFill>
                  <a:schemeClr val="accent2"/>
                </a:solidFill>
                <a:uFill>
                  <a:solidFill>
                    <a:srgbClr val="626365"/>
                  </a:solidFill>
                </a:uFill>
                <a:latin typeface="Malgun Gothic"/>
                <a:cs typeface="Malgun Gothic"/>
              </a:rPr>
              <a:t>-</a:t>
            </a:r>
            <a:r>
              <a:rPr lang="en-US" sz="1200" b="1" u="sng" spc="-5" dirty="0">
                <a:solidFill>
                  <a:srgbClr val="8F784B"/>
                </a:solidFill>
                <a:uFill>
                  <a:solidFill>
                    <a:srgbClr val="626365"/>
                  </a:solidFill>
                </a:uFill>
                <a:latin typeface="Malgun Gothic"/>
                <a:cs typeface="Malgun Gothic"/>
              </a:rPr>
              <a:t> SAFETY</a:t>
            </a:r>
          </a:p>
          <a:p>
            <a:pPr algn="l" rtl="0"/>
            <a:r>
              <a:rPr lang="en-US" sz="1050" spc="-15" dirty="0">
                <a:solidFill>
                  <a:srgbClr val="647378"/>
                </a:solidFill>
                <a:latin typeface="Tahoma"/>
                <a:cs typeface="Tahoma"/>
              </a:rPr>
              <a:t>Whether in an office or on a construction site, keeping our people safe is our most</a:t>
            </a:r>
          </a:p>
          <a:p>
            <a:pPr algn="l" rtl="0"/>
            <a:r>
              <a:rPr lang="en-US" sz="1050" spc="-15" dirty="0">
                <a:solidFill>
                  <a:srgbClr val="647378"/>
                </a:solidFill>
                <a:latin typeface="Tahoma"/>
                <a:cs typeface="Tahoma"/>
              </a:rPr>
              <a:t>important measure of success.</a:t>
            </a:r>
          </a:p>
          <a:p>
            <a:pPr marL="13970" algn="l">
              <a:spcBef>
                <a:spcPts val="95"/>
              </a:spcBef>
            </a:pPr>
            <a:r>
              <a:rPr lang="en-US" sz="1200" b="1" u="sng" spc="-5" dirty="0">
                <a:solidFill>
                  <a:schemeClr val="accent2"/>
                </a:solidFill>
                <a:uFill>
                  <a:solidFill>
                    <a:srgbClr val="626365"/>
                  </a:solidFill>
                </a:uFill>
                <a:latin typeface="Malgun Gothic"/>
                <a:cs typeface="Malgun Gothic"/>
              </a:rPr>
              <a:t>- </a:t>
            </a:r>
            <a:r>
              <a:rPr lang="en-US" sz="1200" b="1" u="sng" spc="-5" dirty="0">
                <a:solidFill>
                  <a:srgbClr val="8F784B"/>
                </a:solidFill>
                <a:uFill>
                  <a:solidFill>
                    <a:srgbClr val="626365"/>
                  </a:solidFill>
                </a:uFill>
                <a:latin typeface="Malgun Gothic"/>
                <a:cs typeface="Malgun Gothic"/>
              </a:rPr>
              <a:t>GROWTH </a:t>
            </a:r>
          </a:p>
          <a:p>
            <a:pPr algn="l" rtl="0"/>
            <a:r>
              <a:rPr lang="en-US" sz="1050" spc="-15" dirty="0">
                <a:solidFill>
                  <a:srgbClr val="647378"/>
                </a:solidFill>
                <a:latin typeface="Tahoma"/>
                <a:cs typeface="Tahoma"/>
              </a:rPr>
              <a:t>We recognize that our financial growth is the fairly earned result of living up to these principles.</a:t>
            </a:r>
          </a:p>
        </p:txBody>
      </p:sp>
      <p:sp>
        <p:nvSpPr>
          <p:cNvPr id="24" name="Rectangle 23"/>
          <p:cNvSpPr/>
          <p:nvPr/>
        </p:nvSpPr>
        <p:spPr>
          <a:xfrm>
            <a:off x="148159" y="4658948"/>
            <a:ext cx="6593209" cy="1200329"/>
          </a:xfrm>
          <a:prstGeom prst="rect">
            <a:avLst/>
          </a:prstGeom>
        </p:spPr>
        <p:txBody>
          <a:bodyPr wrap="square">
            <a:spAutoFit/>
          </a:bodyPr>
          <a:lstStyle/>
          <a:p>
            <a:pPr algn="l" rtl="0"/>
            <a:r>
              <a:rPr lang="en-US" sz="2000" b="1" spc="-15" dirty="0">
                <a:solidFill>
                  <a:srgbClr val="8F784B"/>
                </a:solidFill>
                <a:latin typeface="Tahoma"/>
                <a:cs typeface="Tahoma"/>
              </a:rPr>
              <a:t>Our Vision </a:t>
            </a:r>
          </a:p>
          <a:p>
            <a:pPr algn="just" rtl="0"/>
            <a:r>
              <a:rPr lang="en-US" sz="2000" b="1" dirty="0" smtClean="0">
                <a:solidFill>
                  <a:srgbClr val="8F784B"/>
                </a:solidFill>
              </a:rPr>
              <a:t>ERAM</a:t>
            </a:r>
            <a:r>
              <a:rPr lang="en-US" sz="1600" b="1" dirty="0" smtClean="0">
                <a:solidFill>
                  <a:schemeClr val="accent2"/>
                </a:solidFill>
              </a:rPr>
              <a:t> </a:t>
            </a:r>
            <a:r>
              <a:rPr lang="en-US" sz="1600" spc="-15" dirty="0" smtClean="0">
                <a:solidFill>
                  <a:srgbClr val="647378"/>
                </a:solidFill>
                <a:latin typeface="Tahoma"/>
                <a:cs typeface="Tahoma"/>
              </a:rPr>
              <a:t>aspires </a:t>
            </a:r>
            <a:r>
              <a:rPr lang="en-US" sz="1600" spc="-15" dirty="0">
                <a:solidFill>
                  <a:srgbClr val="647378"/>
                </a:solidFill>
                <a:latin typeface="Tahoma"/>
                <a:cs typeface="Tahoma"/>
              </a:rPr>
              <a:t>to be one of the top five multi-disciplinary engineering firms in Iraq with satisfied Clients and projects portfolio from the entire region.</a:t>
            </a:r>
          </a:p>
        </p:txBody>
      </p:sp>
      <p:grpSp>
        <p:nvGrpSpPr>
          <p:cNvPr id="25" name="object 58"/>
          <p:cNvGrpSpPr/>
          <p:nvPr/>
        </p:nvGrpSpPr>
        <p:grpSpPr>
          <a:xfrm>
            <a:off x="348432" y="6084168"/>
            <a:ext cx="6132077" cy="45719"/>
            <a:chOff x="321271" y="3698227"/>
            <a:chExt cx="6905003" cy="36830"/>
          </a:xfrm>
        </p:grpSpPr>
        <p:sp>
          <p:nvSpPr>
            <p:cNvPr id="26" name="object 59"/>
            <p:cNvSpPr/>
            <p:nvPr/>
          </p:nvSpPr>
          <p:spPr>
            <a:xfrm>
              <a:off x="7224369" y="3698227"/>
              <a:ext cx="1905" cy="36830"/>
            </a:xfrm>
            <a:custGeom>
              <a:avLst/>
              <a:gdLst/>
              <a:ahLst/>
              <a:cxnLst/>
              <a:rect l="l" t="t" r="r" b="b"/>
              <a:pathLst>
                <a:path w="1904" h="36829">
                  <a:moveTo>
                    <a:pt x="1638" y="36512"/>
                  </a:moveTo>
                  <a:lnTo>
                    <a:pt x="0" y="36512"/>
                  </a:lnTo>
                  <a:lnTo>
                    <a:pt x="190" y="0"/>
                  </a:lnTo>
                  <a:lnTo>
                    <a:pt x="1638" y="0"/>
                  </a:lnTo>
                  <a:lnTo>
                    <a:pt x="1638" y="36512"/>
                  </a:lnTo>
                  <a:close/>
                </a:path>
              </a:pathLst>
            </a:custGeom>
            <a:solidFill>
              <a:srgbClr val="00548D"/>
            </a:solidFill>
          </p:spPr>
          <p:txBody>
            <a:bodyPr wrap="square" lIns="0" tIns="0" rIns="0" bIns="0" rtlCol="0"/>
            <a:lstStyle/>
            <a:p>
              <a:endParaRPr/>
            </a:p>
          </p:txBody>
        </p:sp>
        <p:sp>
          <p:nvSpPr>
            <p:cNvPr id="27" name="object 60"/>
            <p:cNvSpPr/>
            <p:nvPr/>
          </p:nvSpPr>
          <p:spPr>
            <a:xfrm>
              <a:off x="1270393" y="3698227"/>
              <a:ext cx="5005070" cy="36830"/>
            </a:xfrm>
            <a:custGeom>
              <a:avLst/>
              <a:gdLst/>
              <a:ahLst/>
              <a:cxnLst/>
              <a:rect l="l" t="t" r="r" b="b"/>
              <a:pathLst>
                <a:path w="5005070" h="36829">
                  <a:moveTo>
                    <a:pt x="5004892" y="36512"/>
                  </a:moveTo>
                  <a:lnTo>
                    <a:pt x="0" y="36512"/>
                  </a:lnTo>
                  <a:lnTo>
                    <a:pt x="0" y="0"/>
                  </a:lnTo>
                  <a:lnTo>
                    <a:pt x="5004892" y="0"/>
                  </a:lnTo>
                  <a:lnTo>
                    <a:pt x="5004892" y="36512"/>
                  </a:lnTo>
                  <a:close/>
                </a:path>
              </a:pathLst>
            </a:custGeom>
            <a:solidFill>
              <a:srgbClr val="647378"/>
            </a:solidFill>
          </p:spPr>
          <p:txBody>
            <a:bodyPr wrap="square" lIns="0" tIns="0" rIns="0" bIns="0" rtlCol="0"/>
            <a:lstStyle/>
            <a:p>
              <a:endParaRPr/>
            </a:p>
          </p:txBody>
        </p:sp>
        <p:sp>
          <p:nvSpPr>
            <p:cNvPr id="28" name="object 61"/>
            <p:cNvSpPr/>
            <p:nvPr/>
          </p:nvSpPr>
          <p:spPr>
            <a:xfrm>
              <a:off x="321271" y="3698227"/>
              <a:ext cx="6903720" cy="36830"/>
            </a:xfrm>
            <a:custGeom>
              <a:avLst/>
              <a:gdLst/>
              <a:ahLst/>
              <a:cxnLst/>
              <a:rect l="l" t="t" r="r" b="b"/>
              <a:pathLst>
                <a:path w="6903720" h="36829">
                  <a:moveTo>
                    <a:pt x="906399" y="0"/>
                  </a:moveTo>
                  <a:lnTo>
                    <a:pt x="0" y="0"/>
                  </a:lnTo>
                  <a:lnTo>
                    <a:pt x="0" y="36512"/>
                  </a:lnTo>
                  <a:lnTo>
                    <a:pt x="906399" y="36512"/>
                  </a:lnTo>
                  <a:lnTo>
                    <a:pt x="906399" y="0"/>
                  </a:lnTo>
                  <a:close/>
                </a:path>
                <a:path w="6903720" h="36829">
                  <a:moveTo>
                    <a:pt x="6903098" y="0"/>
                  </a:moveTo>
                  <a:lnTo>
                    <a:pt x="5996686" y="0"/>
                  </a:lnTo>
                  <a:lnTo>
                    <a:pt x="5996686" y="36512"/>
                  </a:lnTo>
                  <a:lnTo>
                    <a:pt x="6903098" y="36512"/>
                  </a:lnTo>
                  <a:lnTo>
                    <a:pt x="6903098" y="0"/>
                  </a:lnTo>
                  <a:close/>
                </a:path>
              </a:pathLst>
            </a:custGeom>
            <a:solidFill>
              <a:srgbClr val="8F4C33"/>
            </a:solidFill>
          </p:spPr>
          <p:txBody>
            <a:bodyPr wrap="square" lIns="0" tIns="0" rIns="0" bIns="0" rtlCol="0"/>
            <a:lstStyle/>
            <a:p>
              <a:endParaRPr/>
            </a:p>
          </p:txBody>
        </p:sp>
      </p:grpSp>
      <p:sp>
        <p:nvSpPr>
          <p:cNvPr id="29" name="Rectangle 28"/>
          <p:cNvSpPr/>
          <p:nvPr/>
        </p:nvSpPr>
        <p:spPr>
          <a:xfrm>
            <a:off x="207228" y="6228184"/>
            <a:ext cx="6301881" cy="2000548"/>
          </a:xfrm>
          <a:prstGeom prst="rect">
            <a:avLst/>
          </a:prstGeom>
        </p:spPr>
        <p:txBody>
          <a:bodyPr wrap="square">
            <a:spAutoFit/>
          </a:bodyPr>
          <a:lstStyle/>
          <a:p>
            <a:pPr algn="l" rtl="0"/>
            <a:r>
              <a:rPr lang="en-US" sz="2000" b="1" spc="-15" dirty="0">
                <a:solidFill>
                  <a:srgbClr val="8F784B"/>
                </a:solidFill>
                <a:latin typeface="Tahoma"/>
                <a:cs typeface="Tahoma"/>
              </a:rPr>
              <a:t>Our Mission</a:t>
            </a:r>
          </a:p>
          <a:p>
            <a:pPr algn="just" rtl="0"/>
            <a:r>
              <a:rPr lang="en-US" sz="1600" spc="-15" dirty="0" smtClean="0">
                <a:solidFill>
                  <a:srgbClr val="647378"/>
                </a:solidFill>
                <a:latin typeface="Tahoma"/>
                <a:cs typeface="Tahoma"/>
              </a:rPr>
              <a:t>Guided </a:t>
            </a:r>
            <a:r>
              <a:rPr lang="en-US" sz="1600" spc="-15" dirty="0">
                <a:solidFill>
                  <a:srgbClr val="647378"/>
                </a:solidFill>
                <a:latin typeface="Tahoma"/>
                <a:cs typeface="Tahoma"/>
              </a:rPr>
              <a:t>by our vision we shall deliver high-quality, cost-effective projects on schedule and enhance our client's satisfaction through continuous improvement of our business practices in terms of safety, quality, service delivery as well as sound environmental awareness policies.</a:t>
            </a:r>
          </a:p>
          <a:p>
            <a:pPr algn="just"/>
            <a:endParaRPr lang="en-US" sz="2400" dirty="0"/>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30" name="Rectangle 29"/>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3"/>
              </a:rPr>
              <a:t>www.eramconsultant.com</a:t>
            </a:r>
            <a:endParaRPr lang="en-US" b="1" spc="-30" dirty="0">
              <a:solidFill>
                <a:schemeClr val="bg2">
                  <a:lumMod val="25000"/>
                </a:schemeClr>
              </a:solidFill>
              <a:cs typeface="Calibri"/>
            </a:endParaRPr>
          </a:p>
        </p:txBody>
      </p:sp>
      <p:sp>
        <p:nvSpPr>
          <p:cNvPr id="31" name="Rectangle 30"/>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3</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505862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8"/>
          <p:cNvGrpSpPr/>
          <p:nvPr/>
        </p:nvGrpSpPr>
        <p:grpSpPr>
          <a:xfrm>
            <a:off x="310512" y="3715499"/>
            <a:ext cx="6132077" cy="29118"/>
            <a:chOff x="321271" y="3698227"/>
            <a:chExt cx="6905003" cy="36830"/>
          </a:xfrm>
        </p:grpSpPr>
        <p:sp>
          <p:nvSpPr>
            <p:cNvPr id="6" name="object 59"/>
            <p:cNvSpPr/>
            <p:nvPr/>
          </p:nvSpPr>
          <p:spPr>
            <a:xfrm>
              <a:off x="7224369" y="3698227"/>
              <a:ext cx="1905" cy="36830"/>
            </a:xfrm>
            <a:custGeom>
              <a:avLst/>
              <a:gdLst/>
              <a:ahLst/>
              <a:cxnLst/>
              <a:rect l="l" t="t" r="r" b="b"/>
              <a:pathLst>
                <a:path w="1904" h="36829">
                  <a:moveTo>
                    <a:pt x="1638" y="36512"/>
                  </a:moveTo>
                  <a:lnTo>
                    <a:pt x="0" y="36512"/>
                  </a:lnTo>
                  <a:lnTo>
                    <a:pt x="190" y="0"/>
                  </a:lnTo>
                  <a:lnTo>
                    <a:pt x="1638" y="0"/>
                  </a:lnTo>
                  <a:lnTo>
                    <a:pt x="1638" y="36512"/>
                  </a:lnTo>
                  <a:close/>
                </a:path>
              </a:pathLst>
            </a:custGeom>
            <a:solidFill>
              <a:srgbClr val="00548D"/>
            </a:solidFill>
          </p:spPr>
          <p:txBody>
            <a:bodyPr wrap="square" lIns="0" tIns="0" rIns="0" bIns="0" rtlCol="0"/>
            <a:lstStyle/>
            <a:p>
              <a:endParaRPr/>
            </a:p>
          </p:txBody>
        </p:sp>
        <p:sp>
          <p:nvSpPr>
            <p:cNvPr id="7" name="object 60"/>
            <p:cNvSpPr/>
            <p:nvPr/>
          </p:nvSpPr>
          <p:spPr>
            <a:xfrm>
              <a:off x="1270393" y="3698227"/>
              <a:ext cx="5005070" cy="36830"/>
            </a:xfrm>
            <a:custGeom>
              <a:avLst/>
              <a:gdLst/>
              <a:ahLst/>
              <a:cxnLst/>
              <a:rect l="l" t="t" r="r" b="b"/>
              <a:pathLst>
                <a:path w="5005070" h="36829">
                  <a:moveTo>
                    <a:pt x="5004892" y="36512"/>
                  </a:moveTo>
                  <a:lnTo>
                    <a:pt x="0" y="36512"/>
                  </a:lnTo>
                  <a:lnTo>
                    <a:pt x="0" y="0"/>
                  </a:lnTo>
                  <a:lnTo>
                    <a:pt x="5004892" y="0"/>
                  </a:lnTo>
                  <a:lnTo>
                    <a:pt x="5004892" y="36512"/>
                  </a:lnTo>
                  <a:close/>
                </a:path>
              </a:pathLst>
            </a:custGeom>
            <a:solidFill>
              <a:srgbClr val="647378"/>
            </a:solidFill>
          </p:spPr>
          <p:txBody>
            <a:bodyPr wrap="square" lIns="0" tIns="0" rIns="0" bIns="0" rtlCol="0"/>
            <a:lstStyle/>
            <a:p>
              <a:endParaRPr/>
            </a:p>
          </p:txBody>
        </p:sp>
        <p:sp>
          <p:nvSpPr>
            <p:cNvPr id="8" name="object 61"/>
            <p:cNvSpPr/>
            <p:nvPr/>
          </p:nvSpPr>
          <p:spPr>
            <a:xfrm>
              <a:off x="321271" y="3698227"/>
              <a:ext cx="6903720" cy="36830"/>
            </a:xfrm>
            <a:custGeom>
              <a:avLst/>
              <a:gdLst/>
              <a:ahLst/>
              <a:cxnLst/>
              <a:rect l="l" t="t" r="r" b="b"/>
              <a:pathLst>
                <a:path w="6903720" h="36829">
                  <a:moveTo>
                    <a:pt x="906399" y="0"/>
                  </a:moveTo>
                  <a:lnTo>
                    <a:pt x="0" y="0"/>
                  </a:lnTo>
                  <a:lnTo>
                    <a:pt x="0" y="36512"/>
                  </a:lnTo>
                  <a:lnTo>
                    <a:pt x="906399" y="36512"/>
                  </a:lnTo>
                  <a:lnTo>
                    <a:pt x="906399" y="0"/>
                  </a:lnTo>
                  <a:close/>
                </a:path>
                <a:path w="6903720" h="36829">
                  <a:moveTo>
                    <a:pt x="6903098" y="0"/>
                  </a:moveTo>
                  <a:lnTo>
                    <a:pt x="5996686" y="0"/>
                  </a:lnTo>
                  <a:lnTo>
                    <a:pt x="5996686" y="36512"/>
                  </a:lnTo>
                  <a:lnTo>
                    <a:pt x="6903098" y="36512"/>
                  </a:lnTo>
                  <a:lnTo>
                    <a:pt x="6903098" y="0"/>
                  </a:lnTo>
                  <a:close/>
                </a:path>
              </a:pathLst>
            </a:custGeom>
            <a:solidFill>
              <a:srgbClr val="8F4C33"/>
            </a:solidFill>
          </p:spPr>
          <p:txBody>
            <a:bodyPr wrap="square" lIns="0" tIns="0" rIns="0" bIns="0" rtlCol="0"/>
            <a:lstStyle/>
            <a:p>
              <a:endParaRPr/>
            </a:p>
          </p:txBody>
        </p:sp>
      </p:grpSp>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50067" y="3923928"/>
            <a:ext cx="6419497" cy="3631763"/>
          </a:xfrm>
          <a:prstGeom prst="rect">
            <a:avLst/>
          </a:prstGeom>
        </p:spPr>
        <p:txBody>
          <a:bodyPr wrap="square">
            <a:spAutoFit/>
          </a:bodyPr>
          <a:lstStyle/>
          <a:p>
            <a:pPr algn="ctr"/>
            <a:r>
              <a:rPr lang="en-US" sz="2000" b="1" u="sng" spc="-5" dirty="0" smtClean="0">
                <a:solidFill>
                  <a:srgbClr val="8F784B"/>
                </a:solidFill>
                <a:uFill>
                  <a:solidFill>
                    <a:srgbClr val="8F4C33"/>
                  </a:solidFill>
                </a:uFill>
                <a:latin typeface="Malgun Gothic"/>
                <a:cs typeface="Malgun Gothic"/>
              </a:rPr>
              <a:t>GREAT TEAM LEADERS ARE TEAMMATES FIRST</a:t>
            </a:r>
          </a:p>
          <a:p>
            <a:pPr algn="l" rtl="0"/>
            <a:endParaRPr lang="en-US" dirty="0"/>
          </a:p>
          <a:p>
            <a:pPr algn="just" rtl="0"/>
            <a:r>
              <a:rPr lang="en-US" sz="1600" b="1" spc="-10" dirty="0" smtClean="0">
                <a:solidFill>
                  <a:srgbClr val="8F784B"/>
                </a:solidFill>
                <a:latin typeface="Tahoma"/>
                <a:cs typeface="Tahoma"/>
              </a:rPr>
              <a:t>ERAM</a:t>
            </a:r>
            <a:r>
              <a:rPr lang="en-US" sz="1600" spc="-10" dirty="0" smtClean="0">
                <a:solidFill>
                  <a:srgbClr val="647378"/>
                </a:solidFill>
                <a:latin typeface="Tahoma"/>
                <a:cs typeface="Tahoma"/>
              </a:rPr>
              <a:t> Engineering </a:t>
            </a:r>
            <a:r>
              <a:rPr lang="en-US" sz="1600" spc="-10" dirty="0">
                <a:solidFill>
                  <a:srgbClr val="647378"/>
                </a:solidFill>
                <a:latin typeface="Tahoma"/>
                <a:cs typeface="Tahoma"/>
              </a:rPr>
              <a:t>Consulting Office was established with the aim of raising the standards of professional engineering consulting, through its founder, who has 20 years of experience in the field of design, management, and implementation of projects, and in partnership with a group of highly experienced and competent engineers as a result of intellectual and professional compatibility since starting to work as an engineering group since 2018.</a:t>
            </a:r>
          </a:p>
          <a:p>
            <a:pPr algn="l" rtl="0"/>
            <a:endParaRPr lang="en-US" sz="1600" spc="-10" dirty="0">
              <a:solidFill>
                <a:srgbClr val="647378"/>
              </a:solidFill>
              <a:latin typeface="Tahoma"/>
              <a:cs typeface="Tahoma"/>
            </a:endParaRPr>
          </a:p>
          <a:p>
            <a:pPr algn="just" rtl="0"/>
            <a:r>
              <a:rPr lang="en-US" sz="1600" spc="-10" dirty="0">
                <a:solidFill>
                  <a:srgbClr val="647378"/>
                </a:solidFill>
                <a:latin typeface="Tahoma"/>
                <a:cs typeface="Tahoma"/>
              </a:rPr>
              <a:t>These seasoned leaders are responsible for building and maintaining strong client relationships and for growing capable, reliable teams that improve processes, speed delivery and support all facets of your commercial construction project.</a:t>
            </a:r>
          </a:p>
        </p:txBody>
      </p:sp>
      <p:sp>
        <p:nvSpPr>
          <p:cNvPr id="4" name="Rectangle 3"/>
          <p:cNvSpPr/>
          <p:nvPr/>
        </p:nvSpPr>
        <p:spPr>
          <a:xfrm>
            <a:off x="692696" y="3261105"/>
            <a:ext cx="5367710" cy="369332"/>
          </a:xfrm>
          <a:prstGeom prst="rect">
            <a:avLst/>
          </a:prstGeom>
        </p:spPr>
        <p:txBody>
          <a:bodyPr wrap="square">
            <a:spAutoFit/>
          </a:bodyPr>
          <a:lstStyle/>
          <a:p>
            <a:pPr algn="ctr"/>
            <a:r>
              <a:rPr lang="en-US" b="1" u="sng" spc="-5" dirty="0" smtClean="0">
                <a:solidFill>
                  <a:srgbClr val="8F784B"/>
                </a:solidFill>
                <a:uFill>
                  <a:solidFill>
                    <a:srgbClr val="8F4C33"/>
                  </a:solidFill>
                </a:uFill>
                <a:latin typeface="Malgun Gothic"/>
                <a:cs typeface="Malgun Gothic"/>
              </a:rPr>
              <a:t>EDUCATIONAL TIKRIT HOSPITAL – 400 BEDS</a:t>
            </a:r>
            <a:endParaRPr lang="en-US" b="1" u="sng" spc="-5" dirty="0">
              <a:solidFill>
                <a:srgbClr val="8F784B"/>
              </a:solidFill>
              <a:uFill>
                <a:solidFill>
                  <a:srgbClr val="8F4C33"/>
                </a:solidFill>
              </a:uFill>
              <a:latin typeface="Malgun Gothic"/>
              <a:cs typeface="Malgun Gothic"/>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09311" y="630293"/>
            <a:ext cx="3501008" cy="2625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3" name="Rectangle 22"/>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4</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2988951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8"/>
          <p:cNvGrpSpPr/>
          <p:nvPr/>
        </p:nvGrpSpPr>
        <p:grpSpPr>
          <a:xfrm>
            <a:off x="391856" y="3559014"/>
            <a:ext cx="6132077" cy="29118"/>
            <a:chOff x="321271" y="3698227"/>
            <a:chExt cx="6905003" cy="36830"/>
          </a:xfrm>
        </p:grpSpPr>
        <p:sp>
          <p:nvSpPr>
            <p:cNvPr id="6" name="object 59"/>
            <p:cNvSpPr/>
            <p:nvPr/>
          </p:nvSpPr>
          <p:spPr>
            <a:xfrm>
              <a:off x="7224369" y="3698227"/>
              <a:ext cx="1905" cy="36830"/>
            </a:xfrm>
            <a:custGeom>
              <a:avLst/>
              <a:gdLst/>
              <a:ahLst/>
              <a:cxnLst/>
              <a:rect l="l" t="t" r="r" b="b"/>
              <a:pathLst>
                <a:path w="1904" h="36829">
                  <a:moveTo>
                    <a:pt x="1638" y="36512"/>
                  </a:moveTo>
                  <a:lnTo>
                    <a:pt x="0" y="36512"/>
                  </a:lnTo>
                  <a:lnTo>
                    <a:pt x="190" y="0"/>
                  </a:lnTo>
                  <a:lnTo>
                    <a:pt x="1638" y="0"/>
                  </a:lnTo>
                  <a:lnTo>
                    <a:pt x="1638" y="36512"/>
                  </a:lnTo>
                  <a:close/>
                </a:path>
              </a:pathLst>
            </a:custGeom>
            <a:solidFill>
              <a:srgbClr val="00548D"/>
            </a:solidFill>
          </p:spPr>
          <p:txBody>
            <a:bodyPr wrap="square" lIns="0" tIns="0" rIns="0" bIns="0" rtlCol="0"/>
            <a:lstStyle/>
            <a:p>
              <a:endParaRPr/>
            </a:p>
          </p:txBody>
        </p:sp>
        <p:sp>
          <p:nvSpPr>
            <p:cNvPr id="7" name="object 60"/>
            <p:cNvSpPr/>
            <p:nvPr/>
          </p:nvSpPr>
          <p:spPr>
            <a:xfrm>
              <a:off x="1270393" y="3698227"/>
              <a:ext cx="5005070" cy="36830"/>
            </a:xfrm>
            <a:custGeom>
              <a:avLst/>
              <a:gdLst/>
              <a:ahLst/>
              <a:cxnLst/>
              <a:rect l="l" t="t" r="r" b="b"/>
              <a:pathLst>
                <a:path w="5005070" h="36829">
                  <a:moveTo>
                    <a:pt x="5004892" y="36512"/>
                  </a:moveTo>
                  <a:lnTo>
                    <a:pt x="0" y="36512"/>
                  </a:lnTo>
                  <a:lnTo>
                    <a:pt x="0" y="0"/>
                  </a:lnTo>
                  <a:lnTo>
                    <a:pt x="5004892" y="0"/>
                  </a:lnTo>
                  <a:lnTo>
                    <a:pt x="5004892" y="36512"/>
                  </a:lnTo>
                  <a:close/>
                </a:path>
              </a:pathLst>
            </a:custGeom>
            <a:solidFill>
              <a:srgbClr val="647378"/>
            </a:solidFill>
          </p:spPr>
          <p:txBody>
            <a:bodyPr wrap="square" lIns="0" tIns="0" rIns="0" bIns="0" rtlCol="0"/>
            <a:lstStyle/>
            <a:p>
              <a:endParaRPr/>
            </a:p>
          </p:txBody>
        </p:sp>
        <p:sp>
          <p:nvSpPr>
            <p:cNvPr id="8" name="object 61"/>
            <p:cNvSpPr/>
            <p:nvPr/>
          </p:nvSpPr>
          <p:spPr>
            <a:xfrm>
              <a:off x="321271" y="3698227"/>
              <a:ext cx="6903720" cy="36830"/>
            </a:xfrm>
            <a:custGeom>
              <a:avLst/>
              <a:gdLst/>
              <a:ahLst/>
              <a:cxnLst/>
              <a:rect l="l" t="t" r="r" b="b"/>
              <a:pathLst>
                <a:path w="6903720" h="36829">
                  <a:moveTo>
                    <a:pt x="906399" y="0"/>
                  </a:moveTo>
                  <a:lnTo>
                    <a:pt x="0" y="0"/>
                  </a:lnTo>
                  <a:lnTo>
                    <a:pt x="0" y="36512"/>
                  </a:lnTo>
                  <a:lnTo>
                    <a:pt x="906399" y="36512"/>
                  </a:lnTo>
                  <a:lnTo>
                    <a:pt x="906399" y="0"/>
                  </a:lnTo>
                  <a:close/>
                </a:path>
                <a:path w="6903720" h="36829">
                  <a:moveTo>
                    <a:pt x="6903098" y="0"/>
                  </a:moveTo>
                  <a:lnTo>
                    <a:pt x="5996686" y="0"/>
                  </a:lnTo>
                  <a:lnTo>
                    <a:pt x="5996686" y="36512"/>
                  </a:lnTo>
                  <a:lnTo>
                    <a:pt x="6903098" y="36512"/>
                  </a:lnTo>
                  <a:lnTo>
                    <a:pt x="6903098" y="0"/>
                  </a:lnTo>
                  <a:close/>
                </a:path>
              </a:pathLst>
            </a:custGeom>
            <a:solidFill>
              <a:srgbClr val="8F4C33"/>
            </a:solidFill>
          </p:spPr>
          <p:txBody>
            <a:bodyPr wrap="square" lIns="0" tIns="0" rIns="0" bIns="0" rtlCol="0"/>
            <a:lstStyle/>
            <a:p>
              <a:endParaRPr/>
            </a:p>
          </p:txBody>
        </p:sp>
      </p:grpSp>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81642" y="3632123"/>
            <a:ext cx="6419497" cy="4770537"/>
          </a:xfrm>
          <a:prstGeom prst="rect">
            <a:avLst/>
          </a:prstGeom>
        </p:spPr>
        <p:txBody>
          <a:bodyPr wrap="square">
            <a:spAutoFit/>
          </a:bodyPr>
          <a:lstStyle/>
          <a:p>
            <a:pPr algn="ctr"/>
            <a:r>
              <a:rPr lang="en-US" sz="2000" b="1" u="sng" spc="-5" dirty="0" smtClean="0">
                <a:solidFill>
                  <a:srgbClr val="8F784B"/>
                </a:solidFill>
                <a:uFill>
                  <a:solidFill>
                    <a:srgbClr val="8F4C33"/>
                  </a:solidFill>
                </a:uFill>
                <a:latin typeface="Malgun Gothic"/>
                <a:cs typeface="Malgun Gothic"/>
              </a:rPr>
              <a:t>TEAM</a:t>
            </a:r>
          </a:p>
          <a:p>
            <a:pPr algn="l" rtl="0"/>
            <a:endParaRPr lang="en-US" dirty="0"/>
          </a:p>
          <a:p>
            <a:pPr algn="just" rtl="0"/>
            <a:r>
              <a:rPr lang="en-US" sz="1400" spc="-10" dirty="0">
                <a:solidFill>
                  <a:schemeClr val="accent1">
                    <a:lumMod val="50000"/>
                  </a:schemeClr>
                </a:solidFill>
                <a:latin typeface="Tahoma"/>
                <a:cs typeface="Tahoma"/>
              </a:rPr>
              <a:t>To support this process, with God’s help, the idea of establishing an office with an elite group of competent engineers was implemented as a result of joint work together since 2018 to implement the first joint project, which is the </a:t>
            </a:r>
            <a:r>
              <a:rPr lang="en-US" sz="1400" spc="-10" dirty="0" err="1">
                <a:solidFill>
                  <a:schemeClr val="accent1">
                    <a:lumMod val="50000"/>
                  </a:schemeClr>
                </a:solidFill>
                <a:latin typeface="Tahoma"/>
                <a:cs typeface="Tahoma"/>
              </a:rPr>
              <a:t>Tikrit</a:t>
            </a:r>
            <a:r>
              <a:rPr lang="en-US" sz="1400" spc="-10" dirty="0">
                <a:solidFill>
                  <a:schemeClr val="accent1">
                    <a:lumMod val="50000"/>
                  </a:schemeClr>
                </a:solidFill>
                <a:latin typeface="Tahoma"/>
                <a:cs typeface="Tahoma"/>
              </a:rPr>
              <a:t> Teaching Hospital rehabilitation project, funded by the UNDP, and the management of the Royal City housing project in Baghdad, and the cooperation of the below competencies in making the projects successful</a:t>
            </a:r>
            <a:r>
              <a:rPr lang="en-US" sz="1400" spc="-10" dirty="0" smtClean="0">
                <a:solidFill>
                  <a:schemeClr val="accent1">
                    <a:lumMod val="50000"/>
                  </a:schemeClr>
                </a:solidFill>
                <a:latin typeface="Tahoma"/>
                <a:cs typeface="Tahoma"/>
              </a:rPr>
              <a:t>.</a:t>
            </a:r>
          </a:p>
          <a:p>
            <a:pPr algn="just" rtl="0"/>
            <a:endParaRPr lang="en-US" sz="1400" spc="-10" dirty="0" smtClean="0">
              <a:solidFill>
                <a:schemeClr val="accent1">
                  <a:lumMod val="50000"/>
                </a:schemeClr>
              </a:solidFill>
              <a:latin typeface="Tahoma"/>
              <a:cs typeface="Tahoma"/>
            </a:endParaRPr>
          </a:p>
          <a:p>
            <a:pPr algn="just" rtl="0"/>
            <a:r>
              <a:rPr lang="en-US" sz="1400" spc="-10" dirty="0" smtClean="0">
                <a:solidFill>
                  <a:schemeClr val="accent1">
                    <a:lumMod val="50000"/>
                  </a:schemeClr>
                </a:solidFill>
                <a:latin typeface="Tahoma"/>
                <a:cs typeface="Tahoma"/>
              </a:rPr>
              <a:t>1- Consultant Civil </a:t>
            </a:r>
            <a:r>
              <a:rPr lang="en-US" sz="1400" spc="-10" dirty="0">
                <a:solidFill>
                  <a:schemeClr val="accent1">
                    <a:lumMod val="50000"/>
                  </a:schemeClr>
                </a:solidFill>
                <a:latin typeface="Tahoma"/>
                <a:cs typeface="Tahoma"/>
              </a:rPr>
              <a:t>Engineer </a:t>
            </a:r>
            <a:r>
              <a:rPr lang="en-US" sz="1400" spc="-10" dirty="0" smtClean="0">
                <a:solidFill>
                  <a:schemeClr val="accent1">
                    <a:lumMod val="50000"/>
                  </a:schemeClr>
                </a:solidFill>
                <a:latin typeface="Tahoma"/>
                <a:cs typeface="Tahoma"/>
              </a:rPr>
              <a:t>Ali </a:t>
            </a:r>
            <a:r>
              <a:rPr lang="en-US" sz="1400" spc="-10" dirty="0" err="1" smtClean="0">
                <a:solidFill>
                  <a:schemeClr val="accent1">
                    <a:lumMod val="50000"/>
                  </a:schemeClr>
                </a:solidFill>
                <a:latin typeface="Tahoma"/>
                <a:cs typeface="Tahoma"/>
              </a:rPr>
              <a:t>Raouf</a:t>
            </a:r>
            <a:r>
              <a:rPr lang="en-US" sz="1400" spc="-10" dirty="0" smtClean="0">
                <a:solidFill>
                  <a:schemeClr val="accent1">
                    <a:lumMod val="50000"/>
                  </a:schemeClr>
                </a:solidFill>
                <a:latin typeface="Tahoma"/>
                <a:cs typeface="Tahoma"/>
              </a:rPr>
              <a:t> Ali</a:t>
            </a:r>
          </a:p>
          <a:p>
            <a:pPr algn="just" rtl="0"/>
            <a:r>
              <a:rPr lang="en-US" sz="1400" spc="-10" dirty="0" smtClean="0">
                <a:solidFill>
                  <a:schemeClr val="accent1">
                    <a:lumMod val="50000"/>
                  </a:schemeClr>
                </a:solidFill>
                <a:latin typeface="Tahoma"/>
                <a:cs typeface="Tahoma"/>
              </a:rPr>
              <a:t>2- PMP Certified Civil </a:t>
            </a:r>
            <a:r>
              <a:rPr lang="en-US" sz="1400" spc="-10" dirty="0">
                <a:solidFill>
                  <a:schemeClr val="accent1">
                    <a:lumMod val="50000"/>
                  </a:schemeClr>
                </a:solidFill>
                <a:latin typeface="Tahoma"/>
                <a:cs typeface="Tahoma"/>
              </a:rPr>
              <a:t>Engineer </a:t>
            </a:r>
            <a:r>
              <a:rPr lang="en-US" sz="1400" spc="-10" dirty="0" err="1" smtClean="0">
                <a:solidFill>
                  <a:schemeClr val="accent1">
                    <a:lumMod val="50000"/>
                  </a:schemeClr>
                </a:solidFill>
                <a:latin typeface="Tahoma"/>
                <a:cs typeface="Tahoma"/>
              </a:rPr>
              <a:t>Haider</a:t>
            </a:r>
            <a:r>
              <a:rPr lang="en-US" sz="1400" spc="-10" dirty="0" smtClean="0">
                <a:solidFill>
                  <a:schemeClr val="accent1">
                    <a:lumMod val="50000"/>
                  </a:schemeClr>
                </a:solidFill>
                <a:latin typeface="Tahoma"/>
                <a:cs typeface="Tahoma"/>
              </a:rPr>
              <a:t> Mahmoud </a:t>
            </a:r>
          </a:p>
          <a:p>
            <a:pPr algn="just" rtl="0"/>
            <a:r>
              <a:rPr lang="en-US" sz="1400" spc="-10" dirty="0" smtClean="0">
                <a:solidFill>
                  <a:schemeClr val="accent1">
                    <a:lumMod val="50000"/>
                  </a:schemeClr>
                </a:solidFill>
                <a:latin typeface="Tahoma"/>
                <a:cs typeface="Tahoma"/>
              </a:rPr>
              <a:t>3- Consultant Electrical </a:t>
            </a:r>
            <a:r>
              <a:rPr lang="en-US" sz="1400" spc="-10" dirty="0">
                <a:solidFill>
                  <a:schemeClr val="accent1">
                    <a:lumMod val="50000"/>
                  </a:schemeClr>
                </a:solidFill>
                <a:latin typeface="Tahoma"/>
                <a:cs typeface="Tahoma"/>
              </a:rPr>
              <a:t>Engineer </a:t>
            </a:r>
            <a:r>
              <a:rPr lang="en-US" sz="1400" spc="-10" dirty="0" err="1" smtClean="0">
                <a:solidFill>
                  <a:schemeClr val="accent1">
                    <a:lumMod val="50000"/>
                  </a:schemeClr>
                </a:solidFill>
                <a:latin typeface="Tahoma"/>
                <a:cs typeface="Tahoma"/>
              </a:rPr>
              <a:t>Fouad</a:t>
            </a:r>
            <a:r>
              <a:rPr lang="en-US" sz="1400" spc="-10" dirty="0" smtClean="0">
                <a:solidFill>
                  <a:schemeClr val="accent1">
                    <a:lumMod val="50000"/>
                  </a:schemeClr>
                </a:solidFill>
                <a:latin typeface="Tahoma"/>
                <a:cs typeface="Tahoma"/>
              </a:rPr>
              <a:t> </a:t>
            </a:r>
            <a:r>
              <a:rPr lang="en-US" sz="1400" spc="-10" dirty="0" err="1" smtClean="0">
                <a:solidFill>
                  <a:schemeClr val="accent1">
                    <a:lumMod val="50000"/>
                  </a:schemeClr>
                </a:solidFill>
                <a:latin typeface="Tahoma"/>
                <a:cs typeface="Tahoma"/>
              </a:rPr>
              <a:t>Hussien</a:t>
            </a:r>
            <a:endParaRPr lang="en-US" sz="1400" spc="-10" dirty="0" smtClean="0">
              <a:solidFill>
                <a:schemeClr val="accent1">
                  <a:lumMod val="50000"/>
                </a:schemeClr>
              </a:solidFill>
              <a:latin typeface="Tahoma"/>
              <a:cs typeface="Tahoma"/>
            </a:endParaRPr>
          </a:p>
          <a:p>
            <a:pPr algn="just" rtl="0"/>
            <a:r>
              <a:rPr lang="en-US" sz="1400" spc="-10" dirty="0" smtClean="0">
                <a:solidFill>
                  <a:schemeClr val="accent1">
                    <a:lumMod val="50000"/>
                  </a:schemeClr>
                </a:solidFill>
                <a:latin typeface="Tahoma"/>
                <a:cs typeface="Tahoma"/>
              </a:rPr>
              <a:t>4- Consultant Mechanical </a:t>
            </a:r>
            <a:r>
              <a:rPr lang="en-US" sz="1400" spc="-10" dirty="0">
                <a:solidFill>
                  <a:schemeClr val="accent1">
                    <a:lumMod val="50000"/>
                  </a:schemeClr>
                </a:solidFill>
                <a:latin typeface="Tahoma"/>
                <a:cs typeface="Tahoma"/>
              </a:rPr>
              <a:t>Engineer </a:t>
            </a:r>
            <a:r>
              <a:rPr lang="en-US" sz="1400" spc="-10" dirty="0" err="1" smtClean="0">
                <a:solidFill>
                  <a:schemeClr val="accent1">
                    <a:lumMod val="50000"/>
                  </a:schemeClr>
                </a:solidFill>
                <a:latin typeface="Tahoma"/>
                <a:cs typeface="Tahoma"/>
              </a:rPr>
              <a:t>Abdulaziz</a:t>
            </a:r>
            <a:r>
              <a:rPr lang="en-US" sz="1400" spc="-10" dirty="0" smtClean="0">
                <a:solidFill>
                  <a:schemeClr val="accent1">
                    <a:lumMod val="50000"/>
                  </a:schemeClr>
                </a:solidFill>
                <a:latin typeface="Tahoma"/>
                <a:cs typeface="Tahoma"/>
              </a:rPr>
              <a:t> Amir</a:t>
            </a:r>
          </a:p>
          <a:p>
            <a:pPr algn="just" rtl="0"/>
            <a:r>
              <a:rPr lang="en-US" sz="1400" spc="-10" dirty="0" smtClean="0">
                <a:solidFill>
                  <a:schemeClr val="accent1">
                    <a:lumMod val="50000"/>
                  </a:schemeClr>
                </a:solidFill>
                <a:latin typeface="Tahoma"/>
                <a:cs typeface="Tahoma"/>
              </a:rPr>
              <a:t>5- </a:t>
            </a:r>
            <a:r>
              <a:rPr lang="en-US" sz="1400" spc="-10" dirty="0">
                <a:solidFill>
                  <a:schemeClr val="accent1">
                    <a:lumMod val="50000"/>
                  </a:schemeClr>
                </a:solidFill>
                <a:latin typeface="Tahoma"/>
                <a:cs typeface="Tahoma"/>
              </a:rPr>
              <a:t>Electrical Engineer </a:t>
            </a:r>
            <a:r>
              <a:rPr lang="en-US" sz="1400" spc="-10" dirty="0" err="1" smtClean="0">
                <a:solidFill>
                  <a:schemeClr val="accent1">
                    <a:lumMod val="50000"/>
                  </a:schemeClr>
                </a:solidFill>
                <a:latin typeface="Tahoma"/>
                <a:cs typeface="Tahoma"/>
              </a:rPr>
              <a:t>Tawdad</a:t>
            </a:r>
            <a:r>
              <a:rPr lang="en-US" sz="1400" spc="-10" dirty="0" smtClean="0">
                <a:solidFill>
                  <a:schemeClr val="accent1">
                    <a:lumMod val="50000"/>
                  </a:schemeClr>
                </a:solidFill>
                <a:latin typeface="Tahoma"/>
                <a:cs typeface="Tahoma"/>
              </a:rPr>
              <a:t> Ali</a:t>
            </a:r>
          </a:p>
          <a:p>
            <a:pPr algn="just" rtl="0"/>
            <a:endParaRPr lang="en-US" sz="1400" spc="-10" dirty="0" smtClean="0">
              <a:solidFill>
                <a:schemeClr val="accent1">
                  <a:lumMod val="50000"/>
                </a:schemeClr>
              </a:solidFill>
              <a:latin typeface="Tahoma"/>
              <a:cs typeface="Tahoma"/>
            </a:endParaRPr>
          </a:p>
          <a:p>
            <a:pPr algn="just" rtl="0"/>
            <a:r>
              <a:rPr lang="en-US" sz="1400" spc="-10" dirty="0" smtClean="0">
                <a:solidFill>
                  <a:schemeClr val="accent1">
                    <a:lumMod val="50000"/>
                  </a:schemeClr>
                </a:solidFill>
                <a:latin typeface="Tahoma"/>
                <a:cs typeface="Tahoma"/>
              </a:rPr>
              <a:t>The </a:t>
            </a:r>
            <a:r>
              <a:rPr lang="en-US" sz="1400" b="1" spc="-10" dirty="0" smtClean="0">
                <a:solidFill>
                  <a:srgbClr val="8F784B"/>
                </a:solidFill>
                <a:latin typeface="Tahoma"/>
                <a:cs typeface="Tahoma"/>
              </a:rPr>
              <a:t>ERAM</a:t>
            </a:r>
            <a:r>
              <a:rPr lang="en-US" sz="1400" spc="-10" dirty="0" smtClean="0">
                <a:solidFill>
                  <a:schemeClr val="accent1">
                    <a:lumMod val="50000"/>
                  </a:schemeClr>
                </a:solidFill>
                <a:latin typeface="Tahoma"/>
                <a:cs typeface="Tahoma"/>
              </a:rPr>
              <a:t> </a:t>
            </a:r>
            <a:r>
              <a:rPr lang="en-US" sz="1400" spc="-10" dirty="0">
                <a:solidFill>
                  <a:schemeClr val="accent1">
                    <a:lumMod val="50000"/>
                  </a:schemeClr>
                </a:solidFill>
                <a:latin typeface="Tahoma"/>
                <a:cs typeface="Tahoma"/>
              </a:rPr>
              <a:t>Engineering Consulting Office (ERAM) includes a workforce consisting of engineering, technical and administrative cadres in all specialties who were chosen to form a strong work team capable of preparing studies, designs and managing projects of various types, in addition to the office’s cooperation with a number of consultants, experts and international expertise houses in various fields. Engineering.</a:t>
            </a:r>
          </a:p>
        </p:txBody>
      </p:sp>
      <p:sp>
        <p:nvSpPr>
          <p:cNvPr id="4" name="Rectangle 3"/>
          <p:cNvSpPr/>
          <p:nvPr/>
        </p:nvSpPr>
        <p:spPr>
          <a:xfrm>
            <a:off x="1340768" y="3182246"/>
            <a:ext cx="4106035" cy="369332"/>
          </a:xfrm>
          <a:prstGeom prst="rect">
            <a:avLst/>
          </a:prstGeom>
        </p:spPr>
        <p:txBody>
          <a:bodyPr wrap="square">
            <a:spAutoFit/>
          </a:bodyPr>
          <a:lstStyle/>
          <a:p>
            <a:pPr algn="ctr"/>
            <a:r>
              <a:rPr lang="en-US" b="1" u="sng" spc="-5" dirty="0" smtClean="0">
                <a:solidFill>
                  <a:srgbClr val="8F784B"/>
                </a:solidFill>
                <a:uFill>
                  <a:solidFill>
                    <a:srgbClr val="8F4C33"/>
                  </a:solidFill>
                </a:uFill>
                <a:latin typeface="Malgun Gothic"/>
                <a:cs typeface="Malgun Gothic"/>
              </a:rPr>
              <a:t>ROYAL CITY PROJECT - BAGHDAD</a:t>
            </a:r>
            <a:endParaRPr lang="en-US" b="1" u="sng" spc="-5" dirty="0">
              <a:solidFill>
                <a:srgbClr val="8F784B"/>
              </a:solidFill>
              <a:uFill>
                <a:solidFill>
                  <a:srgbClr val="8F4C33"/>
                </a:solidFill>
              </a:uFill>
              <a:latin typeface="Malgun Gothic"/>
              <a:cs typeface="Malgun Gothic"/>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00" y="595275"/>
            <a:ext cx="3411542" cy="2558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4"/>
              </a:rPr>
              <a:t>www.eramconsultant.com</a:t>
            </a:r>
            <a:endParaRPr lang="en-US" b="1" spc="-30" dirty="0">
              <a:solidFill>
                <a:schemeClr val="bg2">
                  <a:lumMod val="25000"/>
                </a:schemeClr>
              </a:solidFill>
              <a:cs typeface="Calibri"/>
            </a:endParaRPr>
          </a:p>
        </p:txBody>
      </p:sp>
      <p:sp>
        <p:nvSpPr>
          <p:cNvPr id="23" name="Rectangle 22"/>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5</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934610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5" name="Rectangle 24"/>
          <p:cNvSpPr/>
          <p:nvPr/>
        </p:nvSpPr>
        <p:spPr>
          <a:xfrm>
            <a:off x="188036" y="945036"/>
            <a:ext cx="6593209" cy="1969770"/>
          </a:xfrm>
          <a:prstGeom prst="rect">
            <a:avLst/>
          </a:prstGeom>
        </p:spPr>
        <p:txBody>
          <a:bodyPr wrap="square">
            <a:spAutoFit/>
          </a:bodyPr>
          <a:lstStyle/>
          <a:p>
            <a:pPr algn="just" rtl="0"/>
            <a:r>
              <a:rPr lang="en-US" sz="2000" b="1" dirty="0" smtClean="0">
                <a:solidFill>
                  <a:srgbClr val="8F784B"/>
                </a:solidFill>
              </a:rPr>
              <a:t>ERAM CONSULTANT BUREAU </a:t>
            </a:r>
            <a:r>
              <a:rPr lang="en-US" sz="1200" spc="-10" dirty="0" smtClean="0">
                <a:solidFill>
                  <a:srgbClr val="647378"/>
                </a:solidFill>
                <a:latin typeface="Tahoma"/>
                <a:cs typeface="Tahoma"/>
              </a:rPr>
              <a:t>is </a:t>
            </a:r>
            <a:r>
              <a:rPr lang="en-US" sz="1200" spc="-10" dirty="0">
                <a:solidFill>
                  <a:srgbClr val="647378"/>
                </a:solidFill>
                <a:latin typeface="Tahoma"/>
                <a:cs typeface="Tahoma"/>
              </a:rPr>
              <a:t>a construction, mechanical, Electrical and Plumbing contracting </a:t>
            </a:r>
            <a:r>
              <a:rPr lang="en-US" sz="1200" spc="-10" dirty="0" smtClean="0">
                <a:solidFill>
                  <a:srgbClr val="647378"/>
                </a:solidFill>
                <a:latin typeface="Tahoma"/>
                <a:cs typeface="Tahoma"/>
              </a:rPr>
              <a:t>bureau </a:t>
            </a:r>
            <a:r>
              <a:rPr lang="en-US" sz="1200" spc="-10" dirty="0">
                <a:solidFill>
                  <a:srgbClr val="647378"/>
                </a:solidFill>
                <a:latin typeface="Tahoma"/>
                <a:cs typeface="Tahoma"/>
              </a:rPr>
              <a:t>in Iraq specialized in design, build, construct, supply, install, service, upgrade, maintenance of Electro-Mechanical Systems &amp; Networks, Utilities and Equipment. Our scope covers Engineering, Documentation, Submittals Approval, Shop drawings, Coordinating Drawings, Commissioning, Start-Up, As-Built</a:t>
            </a:r>
            <a:r>
              <a:rPr lang="en-US" sz="1200" spc="-10" dirty="0" smtClean="0">
                <a:solidFill>
                  <a:srgbClr val="647378"/>
                </a:solidFill>
                <a:latin typeface="Tahoma"/>
                <a:cs typeface="Tahoma"/>
              </a:rPr>
              <a:t>.</a:t>
            </a:r>
          </a:p>
          <a:p>
            <a:pPr algn="just" rtl="0"/>
            <a:endParaRPr lang="en-US" sz="1200" spc="-10" dirty="0">
              <a:solidFill>
                <a:srgbClr val="647378"/>
              </a:solidFill>
              <a:latin typeface="Tahoma"/>
              <a:cs typeface="Tahoma"/>
            </a:endParaRPr>
          </a:p>
          <a:p>
            <a:pPr algn="just" rtl="0"/>
            <a:r>
              <a:rPr lang="en-US" sz="1200" spc="-10" dirty="0">
                <a:solidFill>
                  <a:srgbClr val="647378"/>
                </a:solidFill>
                <a:latin typeface="Tahoma"/>
                <a:cs typeface="Tahoma"/>
              </a:rPr>
              <a:t>To Contract Programs, Project Time Schedules -Complying Consultant Specifications, International Standards &amp; Codes, Safety &amp; Quality Plans.</a:t>
            </a:r>
          </a:p>
          <a:p>
            <a:pPr algn="l" rtl="0"/>
            <a:endParaRPr lang="en-US" dirty="0"/>
          </a:p>
        </p:txBody>
      </p:sp>
      <p:sp>
        <p:nvSpPr>
          <p:cNvPr id="26" name="Rectangle 25"/>
          <p:cNvSpPr/>
          <p:nvPr/>
        </p:nvSpPr>
        <p:spPr>
          <a:xfrm>
            <a:off x="186455" y="2775087"/>
            <a:ext cx="3890617" cy="1384995"/>
          </a:xfrm>
          <a:prstGeom prst="rect">
            <a:avLst/>
          </a:prstGeom>
        </p:spPr>
        <p:txBody>
          <a:bodyPr wrap="square">
            <a:spAutoFit/>
          </a:bodyPr>
          <a:lstStyle/>
          <a:p>
            <a:pPr algn="l" rtl="0"/>
            <a:r>
              <a:rPr lang="en-US" sz="1200" b="1" spc="-10" dirty="0">
                <a:solidFill>
                  <a:srgbClr val="647378"/>
                </a:solidFill>
                <a:latin typeface="Tahoma"/>
                <a:cs typeface="Tahoma"/>
              </a:rPr>
              <a:t>Our Business activity extends to cover sectors:</a:t>
            </a:r>
          </a:p>
          <a:p>
            <a:pPr algn="l" rtl="0"/>
            <a:endParaRPr lang="ar-IQ" sz="1200" spc="-10" dirty="0">
              <a:solidFill>
                <a:srgbClr val="647378"/>
              </a:solidFill>
              <a:latin typeface="Tahoma"/>
              <a:cs typeface="Tahoma"/>
            </a:endParaRPr>
          </a:p>
          <a:p>
            <a:pPr algn="l" rtl="0"/>
            <a:endParaRPr lang="en-US" sz="1200" spc="-10" dirty="0" smtClean="0">
              <a:solidFill>
                <a:srgbClr val="647378"/>
              </a:solidFill>
              <a:latin typeface="Tahoma"/>
              <a:cs typeface="Tahoma"/>
            </a:endParaRPr>
          </a:p>
          <a:p>
            <a:pPr indent="858838" algn="l" rtl="0"/>
            <a:endParaRPr lang="en-US" sz="1200" spc="-10" dirty="0">
              <a:solidFill>
                <a:srgbClr val="647378"/>
              </a:solidFill>
              <a:latin typeface="Tahoma"/>
              <a:cs typeface="Tahoma"/>
            </a:endParaRPr>
          </a:p>
          <a:p>
            <a:pPr algn="l" rtl="0"/>
            <a:endParaRPr lang="en-US" sz="1200" spc="-10" dirty="0">
              <a:solidFill>
                <a:srgbClr val="647378"/>
              </a:solidFill>
              <a:latin typeface="Tahoma"/>
              <a:cs typeface="Tahoma"/>
            </a:endParaRPr>
          </a:p>
          <a:p>
            <a:pPr algn="l" rtl="0"/>
            <a:endParaRPr lang="en-US" sz="1200" spc="-10" dirty="0" smtClean="0">
              <a:solidFill>
                <a:srgbClr val="647378"/>
              </a:solidFill>
              <a:latin typeface="Tahoma"/>
              <a:cs typeface="Tahoma"/>
            </a:endParaRPr>
          </a:p>
          <a:p>
            <a:pPr marL="342900" indent="-342900" algn="l" rtl="0">
              <a:buFontTx/>
              <a:buChar char="-"/>
            </a:pPr>
            <a:endParaRPr lang="en-US" sz="1200" spc="-10" dirty="0">
              <a:solidFill>
                <a:srgbClr val="647378"/>
              </a:solidFill>
              <a:latin typeface="Tahoma"/>
              <a:cs typeface="Tahoma"/>
            </a:endParaRPr>
          </a:p>
        </p:txBody>
      </p:sp>
      <p:sp>
        <p:nvSpPr>
          <p:cNvPr id="2" name="Rectangle 1"/>
          <p:cNvSpPr/>
          <p:nvPr/>
        </p:nvSpPr>
        <p:spPr>
          <a:xfrm>
            <a:off x="2231429" y="634068"/>
            <a:ext cx="2054409" cy="369332"/>
          </a:xfrm>
          <a:prstGeom prst="rect">
            <a:avLst/>
          </a:prstGeom>
        </p:spPr>
        <p:txBody>
          <a:bodyPr wrap="none">
            <a:spAutoFit/>
          </a:bodyPr>
          <a:lstStyle/>
          <a:p>
            <a:r>
              <a:rPr lang="en-US" b="1" spc="-10" dirty="0">
                <a:solidFill>
                  <a:srgbClr val="647378"/>
                </a:solidFill>
                <a:latin typeface="Tahoma"/>
                <a:cs typeface="Tahoma"/>
              </a:rPr>
              <a:t>INTRODUCTION</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3" name="Rectangle 2"/>
          <p:cNvSpPr/>
          <p:nvPr/>
        </p:nvSpPr>
        <p:spPr>
          <a:xfrm>
            <a:off x="208830" y="6717205"/>
            <a:ext cx="3429000" cy="1415772"/>
          </a:xfrm>
          <a:prstGeom prst="rect">
            <a:avLst/>
          </a:prstGeom>
        </p:spPr>
        <p:txBody>
          <a:bodyPr>
            <a:spAutoFit/>
          </a:bodyPr>
          <a:lstStyle/>
          <a:p>
            <a:pPr algn="l"/>
            <a:r>
              <a:rPr lang="en-US" b="1" dirty="0"/>
              <a:t>Electrical Engineering</a:t>
            </a:r>
          </a:p>
          <a:p>
            <a:pPr algn="l"/>
            <a:r>
              <a:rPr lang="en-US" sz="1600" dirty="0"/>
              <a:t>- </a:t>
            </a:r>
            <a:r>
              <a:rPr lang="en-US" sz="1200" spc="-10" dirty="0">
                <a:solidFill>
                  <a:srgbClr val="647378"/>
                </a:solidFill>
                <a:latin typeface="Tahoma"/>
                <a:cs typeface="Tahoma"/>
              </a:rPr>
              <a:t>POWER DISTRIBUTION SYSTEMS</a:t>
            </a:r>
          </a:p>
          <a:p>
            <a:pPr algn="l"/>
            <a:r>
              <a:rPr lang="en-US" sz="1200" spc="-10" dirty="0">
                <a:solidFill>
                  <a:srgbClr val="647378"/>
                </a:solidFill>
                <a:latin typeface="Tahoma"/>
                <a:cs typeface="Tahoma"/>
              </a:rPr>
              <a:t>- LIGHTING CONTROL</a:t>
            </a:r>
          </a:p>
          <a:p>
            <a:pPr algn="l"/>
            <a:r>
              <a:rPr lang="en-US" sz="1200" spc="-10" dirty="0">
                <a:solidFill>
                  <a:srgbClr val="647378"/>
                </a:solidFill>
                <a:latin typeface="Tahoma"/>
                <a:cs typeface="Tahoma"/>
              </a:rPr>
              <a:t>- POWER GENERATION</a:t>
            </a:r>
          </a:p>
          <a:p>
            <a:pPr algn="l"/>
            <a:r>
              <a:rPr lang="en-US" sz="1200" spc="-10" dirty="0">
                <a:solidFill>
                  <a:srgbClr val="647378"/>
                </a:solidFill>
                <a:latin typeface="Tahoma"/>
                <a:cs typeface="Tahoma"/>
              </a:rPr>
              <a:t>- LOW CURRENT SYSTEMS</a:t>
            </a:r>
          </a:p>
          <a:p>
            <a:pPr algn="l"/>
            <a:r>
              <a:rPr lang="en-US" sz="1200" spc="-10" dirty="0">
                <a:solidFill>
                  <a:srgbClr val="647378"/>
                </a:solidFill>
                <a:latin typeface="Tahoma"/>
                <a:cs typeface="Tahoma"/>
              </a:rPr>
              <a:t>- INDUSTRIAL PROCESS SERVICES</a:t>
            </a:r>
            <a:r>
              <a:rPr lang="en-US" sz="1600" dirty="0"/>
              <a:t>.</a:t>
            </a:r>
          </a:p>
        </p:txBody>
      </p:sp>
      <p:sp>
        <p:nvSpPr>
          <p:cNvPr id="4" name="Rectangle 3"/>
          <p:cNvSpPr/>
          <p:nvPr/>
        </p:nvSpPr>
        <p:spPr>
          <a:xfrm>
            <a:off x="4072753" y="6767152"/>
            <a:ext cx="3429000" cy="1292662"/>
          </a:xfrm>
          <a:prstGeom prst="rect">
            <a:avLst/>
          </a:prstGeom>
        </p:spPr>
        <p:txBody>
          <a:bodyPr>
            <a:spAutoFit/>
          </a:bodyPr>
          <a:lstStyle/>
          <a:p>
            <a:pPr algn="l"/>
            <a:r>
              <a:rPr lang="en-US" b="1" dirty="0"/>
              <a:t>Mechanical Engineering</a:t>
            </a:r>
          </a:p>
          <a:p>
            <a:pPr algn="just" rtl="0"/>
            <a:r>
              <a:rPr lang="en-US" sz="1200" spc="-10" dirty="0">
                <a:solidFill>
                  <a:srgbClr val="647378"/>
                </a:solidFill>
                <a:latin typeface="Tahoma"/>
                <a:cs typeface="Tahoma"/>
              </a:rPr>
              <a:t>- HVAC Engineering Services </a:t>
            </a:r>
          </a:p>
          <a:p>
            <a:pPr algn="just" rtl="0"/>
            <a:r>
              <a:rPr lang="en-US" sz="1200" spc="-10" dirty="0">
                <a:solidFill>
                  <a:srgbClr val="647378"/>
                </a:solidFill>
                <a:latin typeface="Tahoma"/>
                <a:cs typeface="Tahoma"/>
              </a:rPr>
              <a:t>-  Duct Manufacturing  </a:t>
            </a:r>
          </a:p>
          <a:p>
            <a:pPr algn="just" rtl="0"/>
            <a:r>
              <a:rPr lang="en-US" sz="1200" spc="-10" dirty="0">
                <a:solidFill>
                  <a:srgbClr val="647378"/>
                </a:solidFill>
                <a:latin typeface="Tahoma"/>
                <a:cs typeface="Tahoma"/>
              </a:rPr>
              <a:t>- Plumbing Engineering Services</a:t>
            </a:r>
          </a:p>
          <a:p>
            <a:pPr algn="just" rtl="0"/>
            <a:r>
              <a:rPr lang="en-US" sz="1200" spc="-10" dirty="0">
                <a:solidFill>
                  <a:srgbClr val="647378"/>
                </a:solidFill>
                <a:latin typeface="Tahoma"/>
                <a:cs typeface="Tahoma"/>
              </a:rPr>
              <a:t>- Fire Fighting engineering services</a:t>
            </a:r>
          </a:p>
          <a:p>
            <a:pPr algn="just" rtl="0"/>
            <a:r>
              <a:rPr lang="en-US" sz="1200" spc="-10" dirty="0">
                <a:solidFill>
                  <a:srgbClr val="647378"/>
                </a:solidFill>
                <a:latin typeface="Tahoma"/>
                <a:cs typeface="Tahoma"/>
              </a:rPr>
              <a:t>- Hot &amp; Cold Water Supply System</a:t>
            </a:r>
          </a:p>
        </p:txBody>
      </p:sp>
      <p:sp>
        <p:nvSpPr>
          <p:cNvPr id="5" name="Rectangle 4"/>
          <p:cNvSpPr/>
          <p:nvPr/>
        </p:nvSpPr>
        <p:spPr>
          <a:xfrm>
            <a:off x="215926" y="4247112"/>
            <a:ext cx="4069912" cy="2246769"/>
          </a:xfrm>
          <a:prstGeom prst="rect">
            <a:avLst/>
          </a:prstGeom>
        </p:spPr>
        <p:txBody>
          <a:bodyPr wrap="square">
            <a:spAutoFit/>
          </a:bodyPr>
          <a:lstStyle/>
          <a:p>
            <a:pPr algn="l"/>
            <a:r>
              <a:rPr lang="en-US" sz="1600" b="1" dirty="0"/>
              <a:t>Civil Engineering</a:t>
            </a:r>
          </a:p>
          <a:p>
            <a:pPr algn="just" rtl="0"/>
            <a:r>
              <a:rPr lang="en-US" sz="1600" dirty="0"/>
              <a:t>- </a:t>
            </a:r>
            <a:r>
              <a:rPr lang="en-US" sz="1200" spc="-10" dirty="0">
                <a:solidFill>
                  <a:srgbClr val="647378"/>
                </a:solidFill>
                <a:latin typeface="Tahoma"/>
                <a:cs typeface="Tahoma"/>
              </a:rPr>
              <a:t>Concrete Forming Works ( Tunnel and </a:t>
            </a:r>
            <a:r>
              <a:rPr lang="en-US" sz="1200" spc="-10" dirty="0" err="1">
                <a:solidFill>
                  <a:srgbClr val="647378"/>
                </a:solidFill>
                <a:latin typeface="Tahoma"/>
                <a:cs typeface="Tahoma"/>
              </a:rPr>
              <a:t>Doka</a:t>
            </a:r>
            <a:r>
              <a:rPr lang="en-US" sz="1200" spc="-10" dirty="0">
                <a:solidFill>
                  <a:srgbClr val="647378"/>
                </a:solidFill>
                <a:latin typeface="Tahoma"/>
                <a:cs typeface="Tahoma"/>
              </a:rPr>
              <a:t> ) systems</a:t>
            </a:r>
          </a:p>
          <a:p>
            <a:pPr algn="just" rtl="0"/>
            <a:r>
              <a:rPr lang="en-US" sz="1200" spc="-10" dirty="0">
                <a:solidFill>
                  <a:srgbClr val="647378"/>
                </a:solidFill>
                <a:latin typeface="Tahoma"/>
                <a:cs typeface="Tahoma"/>
              </a:rPr>
              <a:t>- All Type of Finishing </a:t>
            </a:r>
            <a:r>
              <a:rPr lang="en-US" sz="1200" spc="-10" dirty="0" smtClean="0">
                <a:solidFill>
                  <a:srgbClr val="647378"/>
                </a:solidFill>
                <a:latin typeface="Tahoma"/>
                <a:cs typeface="Tahoma"/>
              </a:rPr>
              <a:t>works</a:t>
            </a:r>
            <a:endParaRPr lang="en-US" sz="1200" spc="-10" dirty="0">
              <a:solidFill>
                <a:srgbClr val="647378"/>
              </a:solidFill>
              <a:latin typeface="Tahoma"/>
              <a:cs typeface="Tahoma"/>
            </a:endParaRPr>
          </a:p>
          <a:p>
            <a:pPr marL="171450" indent="-171450" algn="just" rtl="0">
              <a:buFontTx/>
              <a:buChar char="-"/>
            </a:pPr>
            <a:r>
              <a:rPr lang="en-US" sz="1200" spc="-10" dirty="0" smtClean="0">
                <a:solidFill>
                  <a:srgbClr val="647378"/>
                </a:solidFill>
                <a:latin typeface="Tahoma"/>
                <a:cs typeface="Tahoma"/>
              </a:rPr>
              <a:t>Waterproofing </a:t>
            </a:r>
            <a:r>
              <a:rPr lang="en-US" sz="1200" spc="-10" dirty="0">
                <a:solidFill>
                  <a:srgbClr val="647378"/>
                </a:solidFill>
                <a:latin typeface="Tahoma"/>
                <a:cs typeface="Tahoma"/>
              </a:rPr>
              <a:t>Systems. Liquid &amp; Membrane </a:t>
            </a:r>
            <a:r>
              <a:rPr lang="en-US" sz="1200" spc="-10" dirty="0" smtClean="0">
                <a:solidFill>
                  <a:srgbClr val="647378"/>
                </a:solidFill>
                <a:latin typeface="Tahoma"/>
                <a:cs typeface="Tahoma"/>
              </a:rPr>
              <a:t>Systems</a:t>
            </a:r>
          </a:p>
          <a:p>
            <a:pPr marL="171450" indent="-171450" algn="just" rtl="0">
              <a:buFontTx/>
              <a:buChar char="-"/>
            </a:pPr>
            <a:r>
              <a:rPr lang="en-US" sz="1200" spc="-10" dirty="0" err="1" smtClean="0">
                <a:solidFill>
                  <a:srgbClr val="647378"/>
                </a:solidFill>
                <a:latin typeface="Tahoma"/>
                <a:cs typeface="Tahoma"/>
              </a:rPr>
              <a:t>Geosynthetic</a:t>
            </a:r>
            <a:r>
              <a:rPr lang="en-US" sz="1200" spc="-10" dirty="0" smtClean="0">
                <a:solidFill>
                  <a:srgbClr val="647378"/>
                </a:solidFill>
                <a:latin typeface="Tahoma"/>
                <a:cs typeface="Tahoma"/>
              </a:rPr>
              <a:t> Clay Cover</a:t>
            </a:r>
            <a:endParaRPr lang="en-US" sz="1200" spc="-10" dirty="0">
              <a:solidFill>
                <a:srgbClr val="647378"/>
              </a:solidFill>
              <a:latin typeface="Tahoma"/>
              <a:cs typeface="Tahoma"/>
            </a:endParaRPr>
          </a:p>
          <a:p>
            <a:pPr marL="171450" indent="-171450" algn="just" rtl="0">
              <a:buFontTx/>
              <a:buChar char="-"/>
            </a:pPr>
            <a:r>
              <a:rPr lang="en-US" sz="1200" spc="-10" dirty="0" smtClean="0">
                <a:solidFill>
                  <a:srgbClr val="647378"/>
                </a:solidFill>
                <a:latin typeface="Tahoma"/>
                <a:cs typeface="Tahoma"/>
              </a:rPr>
              <a:t>Concrete </a:t>
            </a:r>
            <a:r>
              <a:rPr lang="en-US" sz="1200" spc="-10" dirty="0">
                <a:solidFill>
                  <a:srgbClr val="647378"/>
                </a:solidFill>
                <a:latin typeface="Tahoma"/>
                <a:cs typeface="Tahoma"/>
              </a:rPr>
              <a:t>Preparation and Coating </a:t>
            </a:r>
            <a:r>
              <a:rPr lang="en-US" sz="1200" spc="-10" dirty="0" smtClean="0">
                <a:solidFill>
                  <a:srgbClr val="647378"/>
                </a:solidFill>
                <a:latin typeface="Tahoma"/>
                <a:cs typeface="Tahoma"/>
              </a:rPr>
              <a:t>Systems</a:t>
            </a:r>
          </a:p>
          <a:p>
            <a:pPr marL="171450" indent="-171450" algn="just" rtl="0">
              <a:buFontTx/>
              <a:buChar char="-"/>
            </a:pPr>
            <a:r>
              <a:rPr lang="en-US" sz="1200" spc="-10" dirty="0" smtClean="0">
                <a:solidFill>
                  <a:srgbClr val="647378"/>
                </a:solidFill>
                <a:latin typeface="Tahoma"/>
                <a:cs typeface="Tahoma"/>
              </a:rPr>
              <a:t>Rehabilitation and Concrete Repair</a:t>
            </a:r>
          </a:p>
          <a:p>
            <a:pPr marL="171450" indent="-171450" algn="just" rtl="0">
              <a:buFontTx/>
              <a:buChar char="-"/>
            </a:pPr>
            <a:r>
              <a:rPr lang="en-US" sz="1200" spc="-10" dirty="0" smtClean="0">
                <a:solidFill>
                  <a:srgbClr val="647378"/>
                </a:solidFill>
                <a:latin typeface="Tahoma"/>
                <a:cs typeface="Tahoma"/>
              </a:rPr>
              <a:t>FRP Systems Retrofitting</a:t>
            </a:r>
            <a:endParaRPr lang="en-US" sz="1200" spc="-10" dirty="0">
              <a:solidFill>
                <a:srgbClr val="647378"/>
              </a:solidFill>
              <a:latin typeface="Tahoma"/>
              <a:cs typeface="Tahoma"/>
            </a:endParaRPr>
          </a:p>
          <a:p>
            <a:pPr marL="171450" indent="-171450" algn="just" rtl="0">
              <a:buFontTx/>
              <a:buChar char="-"/>
            </a:pPr>
            <a:r>
              <a:rPr lang="en-US" sz="1200" spc="-10" dirty="0" smtClean="0">
                <a:solidFill>
                  <a:srgbClr val="647378"/>
                </a:solidFill>
                <a:latin typeface="Tahoma"/>
                <a:cs typeface="Tahoma"/>
              </a:rPr>
              <a:t>Soil Stabilization</a:t>
            </a:r>
          </a:p>
          <a:p>
            <a:pPr marL="171450" indent="-171450" algn="just" rtl="0">
              <a:buFontTx/>
              <a:buChar char="-"/>
            </a:pPr>
            <a:r>
              <a:rPr lang="en-US" sz="1200" spc="-10" dirty="0" smtClean="0">
                <a:solidFill>
                  <a:srgbClr val="647378"/>
                </a:solidFill>
                <a:latin typeface="Tahoma"/>
                <a:cs typeface="Tahoma"/>
              </a:rPr>
              <a:t> Reinforcement of the Ground by Injection of </a:t>
            </a:r>
            <a:r>
              <a:rPr lang="en-US" sz="1200" spc="-10" dirty="0">
                <a:solidFill>
                  <a:srgbClr val="647378"/>
                </a:solidFill>
                <a:latin typeface="Tahoma"/>
                <a:cs typeface="Tahoma"/>
              </a:rPr>
              <a:t>C</a:t>
            </a:r>
            <a:r>
              <a:rPr lang="en-US" sz="1200" spc="-10" dirty="0" smtClean="0">
                <a:solidFill>
                  <a:srgbClr val="647378"/>
                </a:solidFill>
                <a:latin typeface="Tahoma"/>
                <a:cs typeface="Tahoma"/>
              </a:rPr>
              <a:t>ement Grout</a:t>
            </a:r>
            <a:endParaRPr lang="en-US" sz="1200" spc="-10" dirty="0">
              <a:solidFill>
                <a:srgbClr val="647378"/>
              </a:solidFill>
              <a:latin typeface="Tahoma"/>
              <a:cs typeface="Tahoma"/>
            </a:endParaRPr>
          </a:p>
        </p:txBody>
      </p:sp>
      <p:sp>
        <p:nvSpPr>
          <p:cNvPr id="7" name="Rectangle 6"/>
          <p:cNvSpPr/>
          <p:nvPr/>
        </p:nvSpPr>
        <p:spPr>
          <a:xfrm>
            <a:off x="4005064" y="3147601"/>
            <a:ext cx="3758576" cy="800219"/>
          </a:xfrm>
          <a:prstGeom prst="rect">
            <a:avLst/>
          </a:prstGeom>
        </p:spPr>
        <p:txBody>
          <a:bodyPr wrap="square">
            <a:spAutoFit/>
          </a:bodyPr>
          <a:lstStyle/>
          <a:p>
            <a:pPr algn="l"/>
            <a:r>
              <a:rPr lang="en-US" b="1" dirty="0"/>
              <a:t>Project Management </a:t>
            </a:r>
          </a:p>
          <a:p>
            <a:pPr algn="just" rtl="0"/>
            <a:r>
              <a:rPr lang="en-US" sz="1600" dirty="0"/>
              <a:t>- </a:t>
            </a:r>
            <a:r>
              <a:rPr lang="en-US" sz="1200" spc="-10" dirty="0">
                <a:solidFill>
                  <a:srgbClr val="647378"/>
                </a:solidFill>
                <a:latin typeface="Tahoma"/>
                <a:cs typeface="Tahoma"/>
              </a:rPr>
              <a:t>Construction project management</a:t>
            </a:r>
          </a:p>
          <a:p>
            <a:pPr algn="just" rtl="0"/>
            <a:r>
              <a:rPr lang="en-US" sz="1200" spc="-10" dirty="0">
                <a:solidFill>
                  <a:srgbClr val="647378"/>
                </a:solidFill>
                <a:latin typeface="Tahoma"/>
                <a:cs typeface="Tahoma"/>
              </a:rPr>
              <a:t>- Site supervision</a:t>
            </a:r>
          </a:p>
        </p:txBody>
      </p:sp>
      <p:sp>
        <p:nvSpPr>
          <p:cNvPr id="9" name="Rectangle 8"/>
          <p:cNvSpPr/>
          <p:nvPr/>
        </p:nvSpPr>
        <p:spPr>
          <a:xfrm>
            <a:off x="169293" y="3129985"/>
            <a:ext cx="2755652" cy="1015663"/>
          </a:xfrm>
          <a:prstGeom prst="rect">
            <a:avLst/>
          </a:prstGeom>
        </p:spPr>
        <p:txBody>
          <a:bodyPr wrap="square">
            <a:spAutoFit/>
          </a:bodyPr>
          <a:lstStyle/>
          <a:p>
            <a:pPr algn="l"/>
            <a:r>
              <a:rPr lang="en-US" b="1" dirty="0"/>
              <a:t>Designing </a:t>
            </a:r>
            <a:endParaRPr lang="en-US" b="1" dirty="0" smtClean="0"/>
          </a:p>
          <a:p>
            <a:pPr algn="just" rtl="0"/>
            <a:r>
              <a:rPr lang="en-US" dirty="0" smtClean="0"/>
              <a:t> </a:t>
            </a:r>
            <a:r>
              <a:rPr lang="en-US" sz="1200" spc="-10" dirty="0">
                <a:solidFill>
                  <a:srgbClr val="647378"/>
                </a:solidFill>
                <a:latin typeface="Tahoma"/>
                <a:cs typeface="Tahoma"/>
              </a:rPr>
              <a:t>Designing all types of projects</a:t>
            </a:r>
          </a:p>
          <a:p>
            <a:pPr algn="just" rtl="0"/>
            <a:r>
              <a:rPr lang="en-US" sz="1200" spc="-10" dirty="0">
                <a:solidFill>
                  <a:srgbClr val="647378"/>
                </a:solidFill>
                <a:latin typeface="Tahoma"/>
                <a:cs typeface="Tahoma"/>
              </a:rPr>
              <a:t> Providing Consultancy for all type of construction works.</a:t>
            </a:r>
          </a:p>
        </p:txBody>
      </p:sp>
      <p:sp>
        <p:nvSpPr>
          <p:cNvPr id="21" name="Rectangle 20"/>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3"/>
              </a:rPr>
              <a:t>www.eramconsultant.com</a:t>
            </a:r>
            <a:endParaRPr lang="en-US" b="1" spc="-30" dirty="0">
              <a:solidFill>
                <a:schemeClr val="bg2">
                  <a:lumMod val="25000"/>
                </a:schemeClr>
              </a:solidFill>
              <a:cs typeface="Calibri"/>
            </a:endParaRPr>
          </a:p>
        </p:txBody>
      </p:sp>
      <p:sp>
        <p:nvSpPr>
          <p:cNvPr id="24" name="Rectangle 23"/>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6</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3727529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1286705" y="859390"/>
            <a:ext cx="4297971" cy="461665"/>
          </a:xfrm>
          <a:prstGeom prst="rect">
            <a:avLst/>
          </a:prstGeom>
        </p:spPr>
        <p:txBody>
          <a:bodyPr wrap="none">
            <a:spAutoFit/>
          </a:bodyPr>
          <a:lstStyle/>
          <a:p>
            <a:r>
              <a:rPr lang="en-US" sz="2400" b="1" spc="-10" dirty="0" smtClean="0">
                <a:solidFill>
                  <a:srgbClr val="8F784B"/>
                </a:solidFill>
                <a:latin typeface="Tahoma"/>
                <a:cs typeface="Tahoma"/>
              </a:rPr>
              <a:t>Designing and consultancy</a:t>
            </a:r>
            <a:endParaRPr lang="en-US" sz="2400" b="1" spc="-10" dirty="0">
              <a:solidFill>
                <a:srgbClr val="8F784B"/>
              </a:solidFill>
              <a:latin typeface="Tahoma"/>
              <a:cs typeface="Tahoma"/>
            </a:endParaRPr>
          </a:p>
        </p:txBody>
      </p:sp>
      <p:sp>
        <p:nvSpPr>
          <p:cNvPr id="21" name="Rectangle 20"/>
          <p:cNvSpPr/>
          <p:nvPr/>
        </p:nvSpPr>
        <p:spPr>
          <a:xfrm>
            <a:off x="491347" y="1485836"/>
            <a:ext cx="5888688" cy="5201424"/>
          </a:xfrm>
          <a:prstGeom prst="rect">
            <a:avLst/>
          </a:prstGeom>
        </p:spPr>
        <p:txBody>
          <a:bodyPr wrap="square">
            <a:spAutoFit/>
          </a:bodyPr>
          <a:lstStyle/>
          <a:p>
            <a:pPr algn="l" rtl="0"/>
            <a:r>
              <a:rPr lang="en-US" sz="1400" b="1" spc="-10" dirty="0" smtClean="0">
                <a:solidFill>
                  <a:srgbClr val="647378"/>
                </a:solidFill>
                <a:latin typeface="Tahoma"/>
                <a:cs typeface="Tahoma"/>
              </a:rPr>
              <a:t>Designing and Consultancy for </a:t>
            </a:r>
            <a:r>
              <a:rPr lang="en-US" sz="1400" b="1" spc="-10" dirty="0">
                <a:solidFill>
                  <a:srgbClr val="647378"/>
                </a:solidFill>
                <a:latin typeface="Tahoma"/>
                <a:cs typeface="Tahoma"/>
              </a:rPr>
              <a:t>all types of </a:t>
            </a:r>
            <a:r>
              <a:rPr lang="en-US" sz="1400" b="1" spc="-10" dirty="0" smtClean="0">
                <a:solidFill>
                  <a:srgbClr val="647378"/>
                </a:solidFill>
                <a:latin typeface="Tahoma"/>
                <a:cs typeface="Tahoma"/>
              </a:rPr>
              <a:t>projects</a:t>
            </a:r>
          </a:p>
          <a:p>
            <a:pPr algn="l" rtl="0"/>
            <a:endParaRPr lang="en-US" sz="1400" b="1" spc="-10" dirty="0" smtClean="0">
              <a:solidFill>
                <a:srgbClr val="647378"/>
              </a:solidFill>
              <a:latin typeface="Tahoma"/>
              <a:cs typeface="Tahoma"/>
            </a:endParaRPr>
          </a:p>
          <a:p>
            <a:pPr algn="l" rtl="0"/>
            <a:r>
              <a:rPr lang="en-US" sz="1400" b="1" spc="-10" dirty="0" smtClean="0">
                <a:solidFill>
                  <a:srgbClr val="647378"/>
                </a:solidFill>
                <a:latin typeface="Tahoma"/>
                <a:cs typeface="Tahoma"/>
              </a:rPr>
              <a:t>1- Residential Projects</a:t>
            </a:r>
          </a:p>
          <a:p>
            <a:pPr algn="l" rtl="0"/>
            <a:endParaRPr lang="en-US" sz="1400" b="1" spc="-10" dirty="0" smtClean="0">
              <a:solidFill>
                <a:srgbClr val="647378"/>
              </a:solidFill>
              <a:latin typeface="Tahoma"/>
              <a:cs typeface="Tahoma"/>
            </a:endParaRPr>
          </a:p>
          <a:p>
            <a:pPr marL="171450" indent="-171450" algn="l" rtl="0">
              <a:buFont typeface="Arial" panose="020B0604020202020204" pitchFamily="34" charset="0"/>
              <a:buChar char="•"/>
            </a:pPr>
            <a:r>
              <a:rPr lang="en-US" sz="1200" spc="-10" dirty="0" smtClean="0">
                <a:solidFill>
                  <a:srgbClr val="647378"/>
                </a:solidFill>
                <a:latin typeface="Tahoma"/>
                <a:cs typeface="Tahoma"/>
              </a:rPr>
              <a:t>Private houses</a:t>
            </a:r>
          </a:p>
          <a:p>
            <a:pPr marL="171450" indent="-171450" algn="l" rtl="0">
              <a:buFont typeface="Arial" panose="020B0604020202020204" pitchFamily="34" charset="0"/>
              <a:buChar char="•"/>
            </a:pPr>
            <a:r>
              <a:rPr lang="en-US" sz="1200" spc="-10" dirty="0" smtClean="0">
                <a:solidFill>
                  <a:srgbClr val="647378"/>
                </a:solidFill>
                <a:latin typeface="Tahoma"/>
                <a:cs typeface="Tahoma"/>
              </a:rPr>
              <a:t>Villa’s</a:t>
            </a:r>
          </a:p>
          <a:p>
            <a:pPr marL="171450" indent="-171450" algn="l" rtl="0">
              <a:buFont typeface="Arial" panose="020B0604020202020204" pitchFamily="34" charset="0"/>
              <a:buChar char="•"/>
            </a:pPr>
            <a:r>
              <a:rPr lang="en-US" sz="1200" spc="-10" dirty="0" smtClean="0">
                <a:solidFill>
                  <a:srgbClr val="647378"/>
                </a:solidFill>
                <a:latin typeface="Tahoma"/>
                <a:cs typeface="Tahoma"/>
              </a:rPr>
              <a:t>Residential complex's project ( Horizontal and high raised buildings).</a:t>
            </a:r>
          </a:p>
          <a:p>
            <a:pPr marL="171450" indent="-171450" algn="l" rtl="0">
              <a:buFont typeface="Arial" panose="020B0604020202020204" pitchFamily="34" charset="0"/>
              <a:buChar char="•"/>
            </a:pPr>
            <a:endParaRPr lang="en-US" sz="1200" spc="-10" dirty="0">
              <a:solidFill>
                <a:srgbClr val="647378"/>
              </a:solidFill>
              <a:latin typeface="Tahoma"/>
              <a:cs typeface="Tahoma"/>
            </a:endParaRPr>
          </a:p>
          <a:p>
            <a:pPr algn="l" rtl="0"/>
            <a:r>
              <a:rPr lang="en-US" sz="1400" b="1" spc="-10" dirty="0">
                <a:solidFill>
                  <a:srgbClr val="647378"/>
                </a:solidFill>
                <a:latin typeface="Tahoma"/>
                <a:cs typeface="Tahoma"/>
              </a:rPr>
              <a:t>2- Commercial </a:t>
            </a:r>
            <a:r>
              <a:rPr lang="en-US" sz="1400" b="1" spc="-10" dirty="0" smtClean="0">
                <a:solidFill>
                  <a:srgbClr val="647378"/>
                </a:solidFill>
                <a:latin typeface="Tahoma"/>
                <a:cs typeface="Tahoma"/>
              </a:rPr>
              <a:t>Buildings</a:t>
            </a:r>
          </a:p>
          <a:p>
            <a:pPr algn="l" rtl="0"/>
            <a:endParaRPr lang="ar-IQ" sz="1400" b="1" spc="-10" dirty="0" smtClean="0">
              <a:solidFill>
                <a:srgbClr val="647378"/>
              </a:solidFill>
              <a:latin typeface="Tahoma"/>
              <a:cs typeface="Tahoma"/>
            </a:endParaRPr>
          </a:p>
          <a:p>
            <a:pPr marL="285750" indent="-285750" algn="l" rtl="0">
              <a:buFont typeface="Arial" panose="020B0604020202020204" pitchFamily="34" charset="0"/>
              <a:buChar char="•"/>
            </a:pPr>
            <a:r>
              <a:rPr lang="en-US" sz="1200" spc="-10" dirty="0">
                <a:solidFill>
                  <a:srgbClr val="647378"/>
                </a:solidFill>
                <a:latin typeface="Tahoma"/>
                <a:cs typeface="Tahoma"/>
              </a:rPr>
              <a:t>Office </a:t>
            </a:r>
            <a:r>
              <a:rPr lang="en-US" sz="1200" spc="-10" dirty="0" smtClean="0">
                <a:solidFill>
                  <a:srgbClr val="647378"/>
                </a:solidFill>
                <a:latin typeface="Tahoma"/>
                <a:cs typeface="Tahoma"/>
              </a:rPr>
              <a:t>buildings</a:t>
            </a:r>
          </a:p>
          <a:p>
            <a:pPr marL="285750" indent="-285750" algn="l" rtl="0">
              <a:buFont typeface="Arial" panose="020B0604020202020204" pitchFamily="34" charset="0"/>
              <a:buChar char="•"/>
            </a:pPr>
            <a:r>
              <a:rPr lang="en-US" sz="1200" spc="-10" dirty="0" smtClean="0">
                <a:solidFill>
                  <a:srgbClr val="647378"/>
                </a:solidFill>
                <a:latin typeface="Tahoma"/>
                <a:cs typeface="Tahoma"/>
              </a:rPr>
              <a:t>Restaurants &amp; Cafe shops</a:t>
            </a:r>
          </a:p>
          <a:p>
            <a:pPr marL="285750" indent="-285750" algn="l" rtl="0">
              <a:buFont typeface="Arial" panose="020B0604020202020204" pitchFamily="34" charset="0"/>
              <a:buChar char="•"/>
            </a:pPr>
            <a:r>
              <a:rPr lang="en-US" sz="1200" spc="-10" dirty="0">
                <a:solidFill>
                  <a:srgbClr val="647378"/>
                </a:solidFill>
                <a:latin typeface="Tahoma"/>
                <a:cs typeface="Tahoma"/>
              </a:rPr>
              <a:t>Malls, Retail and shopping </a:t>
            </a:r>
            <a:r>
              <a:rPr lang="en-US" sz="1200" spc="-10" dirty="0" smtClean="0">
                <a:solidFill>
                  <a:srgbClr val="647378"/>
                </a:solidFill>
                <a:latin typeface="Tahoma"/>
                <a:cs typeface="Tahoma"/>
              </a:rPr>
              <a:t>centers</a:t>
            </a:r>
          </a:p>
          <a:p>
            <a:pPr marL="285750" indent="-285750" algn="l" rtl="0">
              <a:buFont typeface="Arial" panose="020B0604020202020204" pitchFamily="34" charset="0"/>
              <a:buChar char="•"/>
            </a:pPr>
            <a:r>
              <a:rPr lang="en-US" sz="1200" spc="-10" dirty="0" smtClean="0">
                <a:solidFill>
                  <a:srgbClr val="647378"/>
                </a:solidFill>
                <a:latin typeface="Tahoma"/>
                <a:cs typeface="Tahoma"/>
              </a:rPr>
              <a:t>Hotels &amp; Motels</a:t>
            </a:r>
            <a:endParaRPr lang="en-US" sz="1200" spc="-10" dirty="0">
              <a:solidFill>
                <a:srgbClr val="647378"/>
              </a:solidFill>
              <a:latin typeface="Tahoma"/>
              <a:cs typeface="Tahoma"/>
            </a:endParaRPr>
          </a:p>
          <a:p>
            <a:pPr marL="285750" indent="-285750" algn="l" rtl="0">
              <a:buFont typeface="Arial" panose="020B0604020202020204" pitchFamily="34" charset="0"/>
              <a:buChar char="•"/>
            </a:pPr>
            <a:r>
              <a:rPr lang="en-US" sz="1200" spc="-10" dirty="0" smtClean="0">
                <a:solidFill>
                  <a:srgbClr val="647378"/>
                </a:solidFill>
                <a:latin typeface="Tahoma"/>
                <a:cs typeface="Tahoma"/>
              </a:rPr>
              <a:t>Warehouses</a:t>
            </a:r>
            <a:endParaRPr lang="en-US" sz="1200" spc="-10" dirty="0">
              <a:solidFill>
                <a:srgbClr val="647378"/>
              </a:solidFill>
              <a:latin typeface="Tahoma"/>
              <a:cs typeface="Tahoma"/>
            </a:endParaRPr>
          </a:p>
          <a:p>
            <a:pPr algn="l" rtl="0"/>
            <a:endParaRPr lang="en-US" sz="1400" b="1" spc="-10" dirty="0" smtClean="0">
              <a:solidFill>
                <a:srgbClr val="647378"/>
              </a:solidFill>
              <a:latin typeface="Tahoma"/>
              <a:cs typeface="Tahoma"/>
            </a:endParaRPr>
          </a:p>
          <a:p>
            <a:pPr algn="l" rtl="0"/>
            <a:r>
              <a:rPr lang="en-US" sz="1400" b="1" spc="-10" dirty="0" smtClean="0">
                <a:solidFill>
                  <a:srgbClr val="647378"/>
                </a:solidFill>
                <a:latin typeface="Tahoma"/>
                <a:cs typeface="Tahoma"/>
              </a:rPr>
              <a:t>3- Services Buildings and Health Care Facilities</a:t>
            </a:r>
          </a:p>
          <a:p>
            <a:pPr marL="285750" indent="-285750" algn="l" rtl="0">
              <a:buFont typeface="Arial" panose="020B0604020202020204" pitchFamily="34" charset="0"/>
              <a:buChar char="•"/>
            </a:pPr>
            <a:r>
              <a:rPr lang="en-US" sz="1200" spc="-10" dirty="0">
                <a:solidFill>
                  <a:srgbClr val="647378"/>
                </a:solidFill>
                <a:latin typeface="Tahoma"/>
                <a:cs typeface="Tahoma"/>
              </a:rPr>
              <a:t>Hospitals</a:t>
            </a:r>
          </a:p>
          <a:p>
            <a:pPr marL="285750" indent="-285750" algn="l" rtl="0">
              <a:buFont typeface="Arial" panose="020B0604020202020204" pitchFamily="34" charset="0"/>
              <a:buChar char="•"/>
            </a:pPr>
            <a:r>
              <a:rPr lang="en-US" sz="1200" spc="-10" dirty="0">
                <a:solidFill>
                  <a:srgbClr val="647378"/>
                </a:solidFill>
                <a:latin typeface="Tahoma"/>
                <a:cs typeface="Tahoma"/>
              </a:rPr>
              <a:t>All type for Beauty centers </a:t>
            </a:r>
            <a:endParaRPr lang="en-US" sz="1200" spc="-10" dirty="0" smtClean="0">
              <a:solidFill>
                <a:srgbClr val="647378"/>
              </a:solidFill>
              <a:latin typeface="Tahoma"/>
              <a:cs typeface="Tahoma"/>
            </a:endParaRPr>
          </a:p>
          <a:p>
            <a:pPr marL="285750" indent="-285750" algn="l" rtl="0">
              <a:buFont typeface="Arial" panose="020B0604020202020204" pitchFamily="34" charset="0"/>
              <a:buChar char="•"/>
            </a:pPr>
            <a:r>
              <a:rPr lang="en-US" sz="1200" spc="-10" dirty="0" smtClean="0">
                <a:solidFill>
                  <a:srgbClr val="647378"/>
                </a:solidFill>
                <a:latin typeface="Tahoma"/>
                <a:cs typeface="Tahoma"/>
              </a:rPr>
              <a:t>GYM Facilities</a:t>
            </a:r>
          </a:p>
          <a:p>
            <a:pPr marL="285750" indent="-285750" algn="l" rtl="0">
              <a:buFont typeface="Arial" panose="020B0604020202020204" pitchFamily="34" charset="0"/>
              <a:buChar char="•"/>
            </a:pPr>
            <a:r>
              <a:rPr lang="en-US" sz="1200" spc="-10" dirty="0" smtClean="0">
                <a:solidFill>
                  <a:srgbClr val="647378"/>
                </a:solidFill>
                <a:latin typeface="Tahoma"/>
                <a:cs typeface="Tahoma"/>
              </a:rPr>
              <a:t>Dental Clinic centers</a:t>
            </a:r>
          </a:p>
          <a:p>
            <a:pPr algn="l" rtl="0"/>
            <a:endParaRPr lang="en-US" sz="1200" spc="-10" dirty="0" smtClean="0">
              <a:solidFill>
                <a:srgbClr val="647378"/>
              </a:solidFill>
              <a:latin typeface="Tahoma"/>
              <a:cs typeface="Tahoma"/>
            </a:endParaRPr>
          </a:p>
          <a:p>
            <a:pPr algn="l" rtl="0"/>
            <a:r>
              <a:rPr lang="en-US" sz="1400" b="1" spc="-10" dirty="0">
                <a:solidFill>
                  <a:srgbClr val="647378"/>
                </a:solidFill>
                <a:latin typeface="Tahoma"/>
                <a:cs typeface="Tahoma"/>
              </a:rPr>
              <a:t>4- Urban and Landscape Designing </a:t>
            </a:r>
            <a:r>
              <a:rPr lang="en-US" sz="1400" b="1" spc="-10" dirty="0" smtClean="0">
                <a:solidFill>
                  <a:srgbClr val="647378"/>
                </a:solidFill>
                <a:latin typeface="Tahoma"/>
                <a:cs typeface="Tahoma"/>
              </a:rPr>
              <a:t>Projects</a:t>
            </a:r>
          </a:p>
          <a:p>
            <a:pPr algn="l" rtl="0"/>
            <a:endParaRPr lang="en-US" sz="1400" b="1" spc="-10" dirty="0">
              <a:solidFill>
                <a:srgbClr val="647378"/>
              </a:solidFill>
              <a:latin typeface="Tahoma"/>
              <a:cs typeface="Tahoma"/>
            </a:endParaRPr>
          </a:p>
          <a:p>
            <a:pPr algn="l" rtl="0"/>
            <a:endParaRPr lang="en-US" sz="1200" spc="-10" dirty="0">
              <a:solidFill>
                <a:srgbClr val="647378"/>
              </a:solidFill>
              <a:latin typeface="Tahoma"/>
              <a:cs typeface="Tahoma"/>
            </a:endParaRPr>
          </a:p>
          <a:p>
            <a:pPr algn="l" rtl="0"/>
            <a:r>
              <a:rPr lang="en-US" sz="1200" spc="-10" dirty="0" smtClean="0">
                <a:solidFill>
                  <a:srgbClr val="647378"/>
                </a:solidFill>
                <a:latin typeface="Tahoma"/>
                <a:cs typeface="Tahoma"/>
              </a:rPr>
              <a:t>Providing </a:t>
            </a:r>
            <a:r>
              <a:rPr lang="en-US" sz="1200" spc="-10" dirty="0">
                <a:solidFill>
                  <a:srgbClr val="647378"/>
                </a:solidFill>
                <a:latin typeface="Tahoma"/>
                <a:cs typeface="Tahoma"/>
              </a:rPr>
              <a:t>Consultancy for all type of construction works.</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15" name="Rectangle 14"/>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3"/>
              </a:rPr>
              <a:t>www.eramconsultant.com</a:t>
            </a:r>
            <a:endParaRPr lang="en-US" b="1" spc="-30" dirty="0">
              <a:solidFill>
                <a:schemeClr val="bg2">
                  <a:lumMod val="25000"/>
                </a:schemeClr>
              </a:solidFill>
              <a:cs typeface="Calibri"/>
            </a:endParaRPr>
          </a:p>
        </p:txBody>
      </p:sp>
      <p:sp>
        <p:nvSpPr>
          <p:cNvPr id="23" name="Rectangle 22"/>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7</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966107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2"/>
          <p:cNvGrpSpPr/>
          <p:nvPr/>
        </p:nvGrpSpPr>
        <p:grpSpPr>
          <a:xfrm>
            <a:off x="-145" y="8749"/>
            <a:ext cx="6857706" cy="9134098"/>
            <a:chOff x="0" y="8978"/>
            <a:chExt cx="7547445" cy="10674591"/>
          </a:xfrm>
        </p:grpSpPr>
        <p:sp>
          <p:nvSpPr>
            <p:cNvPr id="13" name="object 3"/>
            <p:cNvSpPr/>
            <p:nvPr/>
          </p:nvSpPr>
          <p:spPr>
            <a:xfrm>
              <a:off x="7545540" y="8978"/>
              <a:ext cx="1905" cy="592455"/>
            </a:xfrm>
            <a:custGeom>
              <a:avLst/>
              <a:gdLst/>
              <a:ahLst/>
              <a:cxnLst/>
              <a:rect l="l" t="t" r="r" b="b"/>
              <a:pathLst>
                <a:path w="1904" h="592455">
                  <a:moveTo>
                    <a:pt x="1778" y="591985"/>
                  </a:moveTo>
                  <a:lnTo>
                    <a:pt x="0" y="591985"/>
                  </a:lnTo>
                  <a:lnTo>
                    <a:pt x="190" y="0"/>
                  </a:lnTo>
                  <a:lnTo>
                    <a:pt x="1778" y="0"/>
                  </a:lnTo>
                  <a:lnTo>
                    <a:pt x="1778" y="591985"/>
                  </a:lnTo>
                  <a:close/>
                </a:path>
              </a:pathLst>
            </a:custGeom>
            <a:solidFill>
              <a:srgbClr val="00548D"/>
            </a:solidFill>
          </p:spPr>
          <p:txBody>
            <a:bodyPr wrap="square" lIns="0" tIns="0" rIns="0" bIns="0" rtlCol="0"/>
            <a:lstStyle/>
            <a:p>
              <a:endParaRPr/>
            </a:p>
          </p:txBody>
        </p:sp>
        <p:sp>
          <p:nvSpPr>
            <p:cNvPr id="14" name="object 4"/>
            <p:cNvSpPr/>
            <p:nvPr/>
          </p:nvSpPr>
          <p:spPr>
            <a:xfrm>
              <a:off x="0" y="8978"/>
              <a:ext cx="7545705" cy="10674350"/>
            </a:xfrm>
            <a:custGeom>
              <a:avLst/>
              <a:gdLst/>
              <a:ahLst/>
              <a:cxnLst/>
              <a:rect l="l" t="t" r="r" b="b"/>
              <a:pathLst>
                <a:path w="7545705" h="10674350">
                  <a:moveTo>
                    <a:pt x="0" y="0"/>
                  </a:moveTo>
                  <a:lnTo>
                    <a:pt x="7545539" y="0"/>
                  </a:lnTo>
                  <a:lnTo>
                    <a:pt x="7545539" y="10674057"/>
                  </a:lnTo>
                  <a:lnTo>
                    <a:pt x="0" y="10674057"/>
                  </a:lnTo>
                  <a:lnTo>
                    <a:pt x="0" y="0"/>
                  </a:lnTo>
                  <a:close/>
                </a:path>
              </a:pathLst>
            </a:custGeom>
            <a:ln w="3175">
              <a:solidFill>
                <a:srgbClr val="221E1F"/>
              </a:solidFill>
            </a:ln>
          </p:spPr>
          <p:txBody>
            <a:bodyPr wrap="square" lIns="0" tIns="0" rIns="0" bIns="0" rtlCol="0"/>
            <a:lstStyle/>
            <a:p>
              <a:endParaRPr/>
            </a:p>
          </p:txBody>
        </p:sp>
        <p:sp>
          <p:nvSpPr>
            <p:cNvPr id="16" name="object 6"/>
            <p:cNvSpPr/>
            <p:nvPr/>
          </p:nvSpPr>
          <p:spPr>
            <a:xfrm>
              <a:off x="1675206" y="10634865"/>
              <a:ext cx="10795" cy="17780"/>
            </a:xfrm>
            <a:custGeom>
              <a:avLst/>
              <a:gdLst/>
              <a:ahLst/>
              <a:cxnLst/>
              <a:rect l="l" t="t" r="r" b="b"/>
              <a:pathLst>
                <a:path w="10794" h="17779">
                  <a:moveTo>
                    <a:pt x="3327" y="17462"/>
                  </a:moveTo>
                  <a:lnTo>
                    <a:pt x="0" y="16065"/>
                  </a:lnTo>
                  <a:lnTo>
                    <a:pt x="5753" y="0"/>
                  </a:lnTo>
                  <a:lnTo>
                    <a:pt x="10325" y="1638"/>
                  </a:lnTo>
                  <a:lnTo>
                    <a:pt x="3327" y="17462"/>
                  </a:lnTo>
                  <a:close/>
                </a:path>
              </a:pathLst>
            </a:custGeom>
            <a:solidFill>
              <a:srgbClr val="647378"/>
            </a:solidFill>
          </p:spPr>
          <p:txBody>
            <a:bodyPr wrap="square" lIns="0" tIns="0" rIns="0" bIns="0" rtlCol="0"/>
            <a:lstStyle/>
            <a:p>
              <a:endParaRPr/>
            </a:p>
          </p:txBody>
        </p:sp>
        <p:sp>
          <p:nvSpPr>
            <p:cNvPr id="17" name="object 7"/>
            <p:cNvSpPr/>
            <p:nvPr/>
          </p:nvSpPr>
          <p:spPr>
            <a:xfrm>
              <a:off x="2055914" y="10206685"/>
              <a:ext cx="5490210" cy="476884"/>
            </a:xfrm>
            <a:custGeom>
              <a:avLst/>
              <a:gdLst/>
              <a:ahLst/>
              <a:cxnLst/>
              <a:rect l="l" t="t" r="r" b="b"/>
              <a:pathLst>
                <a:path w="5490209" h="476884">
                  <a:moveTo>
                    <a:pt x="5471617" y="476351"/>
                  </a:moveTo>
                  <a:lnTo>
                    <a:pt x="8089" y="476351"/>
                  </a:lnTo>
                  <a:lnTo>
                    <a:pt x="0" y="468261"/>
                  </a:lnTo>
                  <a:lnTo>
                    <a:pt x="0" y="8077"/>
                  </a:lnTo>
                  <a:lnTo>
                    <a:pt x="8089" y="0"/>
                  </a:lnTo>
                  <a:lnTo>
                    <a:pt x="5471617" y="0"/>
                  </a:lnTo>
                  <a:lnTo>
                    <a:pt x="5478615" y="1416"/>
                  </a:lnTo>
                  <a:lnTo>
                    <a:pt x="5484341" y="5273"/>
                  </a:lnTo>
                  <a:lnTo>
                    <a:pt x="5488206" y="10983"/>
                  </a:lnTo>
                  <a:lnTo>
                    <a:pt x="5489625" y="17957"/>
                  </a:lnTo>
                  <a:lnTo>
                    <a:pt x="5489625" y="458393"/>
                  </a:lnTo>
                  <a:lnTo>
                    <a:pt x="5488206" y="465362"/>
                  </a:lnTo>
                  <a:lnTo>
                    <a:pt x="5484341" y="471073"/>
                  </a:lnTo>
                  <a:lnTo>
                    <a:pt x="5478615" y="474933"/>
                  </a:lnTo>
                  <a:lnTo>
                    <a:pt x="5471617" y="476351"/>
                  </a:lnTo>
                  <a:close/>
                </a:path>
              </a:pathLst>
            </a:custGeom>
            <a:solidFill>
              <a:srgbClr val="8F784B"/>
            </a:solidFill>
          </p:spPr>
          <p:txBody>
            <a:bodyPr wrap="square" lIns="0" tIns="0" rIns="0" bIns="0" rtlCol="0"/>
            <a:lstStyle/>
            <a:p>
              <a:endParaRPr/>
            </a:p>
          </p:txBody>
        </p:sp>
        <p:sp>
          <p:nvSpPr>
            <p:cNvPr id="18" name="object 8"/>
            <p:cNvSpPr/>
            <p:nvPr/>
          </p:nvSpPr>
          <p:spPr>
            <a:xfrm>
              <a:off x="2055914" y="10002240"/>
              <a:ext cx="5490210" cy="153035"/>
            </a:xfrm>
            <a:custGeom>
              <a:avLst/>
              <a:gdLst/>
              <a:ahLst/>
              <a:cxnLst/>
              <a:rect l="l" t="t" r="r" b="b"/>
              <a:pathLst>
                <a:path w="5490209" h="153034">
                  <a:moveTo>
                    <a:pt x="5471617" y="152895"/>
                  </a:moveTo>
                  <a:lnTo>
                    <a:pt x="8089" y="152895"/>
                  </a:lnTo>
                  <a:lnTo>
                    <a:pt x="0" y="144805"/>
                  </a:lnTo>
                  <a:lnTo>
                    <a:pt x="0" y="18008"/>
                  </a:lnTo>
                  <a:lnTo>
                    <a:pt x="1418" y="11010"/>
                  </a:lnTo>
                  <a:lnTo>
                    <a:pt x="5278" y="5284"/>
                  </a:lnTo>
                  <a:lnTo>
                    <a:pt x="10988" y="1419"/>
                  </a:lnTo>
                  <a:lnTo>
                    <a:pt x="17957" y="0"/>
                  </a:lnTo>
                  <a:lnTo>
                    <a:pt x="5471617" y="0"/>
                  </a:lnTo>
                  <a:lnTo>
                    <a:pt x="5478615" y="1419"/>
                  </a:lnTo>
                  <a:lnTo>
                    <a:pt x="5484341" y="5284"/>
                  </a:lnTo>
                  <a:lnTo>
                    <a:pt x="5488206" y="11010"/>
                  </a:lnTo>
                  <a:lnTo>
                    <a:pt x="5489625" y="18008"/>
                  </a:lnTo>
                  <a:lnTo>
                    <a:pt x="5489625" y="134937"/>
                  </a:lnTo>
                  <a:lnTo>
                    <a:pt x="5488206" y="141906"/>
                  </a:lnTo>
                  <a:lnTo>
                    <a:pt x="5484341" y="147616"/>
                  </a:lnTo>
                  <a:lnTo>
                    <a:pt x="5478615" y="151477"/>
                  </a:lnTo>
                  <a:lnTo>
                    <a:pt x="5471617" y="152895"/>
                  </a:lnTo>
                  <a:close/>
                </a:path>
              </a:pathLst>
            </a:custGeom>
            <a:solidFill>
              <a:schemeClr val="bg2">
                <a:lumMod val="75000"/>
              </a:schemeClr>
            </a:solidFill>
          </p:spPr>
          <p:txBody>
            <a:bodyPr wrap="square" lIns="0" tIns="0" rIns="0" bIns="0" rtlCol="0"/>
            <a:lstStyle/>
            <a:p>
              <a:endParaRPr/>
            </a:p>
          </p:txBody>
        </p:sp>
        <p:sp>
          <p:nvSpPr>
            <p:cNvPr id="19" name="object 9"/>
            <p:cNvSpPr/>
            <p:nvPr/>
          </p:nvSpPr>
          <p:spPr>
            <a:xfrm>
              <a:off x="1041946" y="8978"/>
              <a:ext cx="6503670" cy="592455"/>
            </a:xfrm>
            <a:custGeom>
              <a:avLst/>
              <a:gdLst/>
              <a:ahLst/>
              <a:cxnLst/>
              <a:rect l="l" t="t" r="r" b="b"/>
              <a:pathLst>
                <a:path w="6503670" h="592455">
                  <a:moveTo>
                    <a:pt x="6503593" y="591985"/>
                  </a:moveTo>
                  <a:lnTo>
                    <a:pt x="0" y="591985"/>
                  </a:lnTo>
                  <a:lnTo>
                    <a:pt x="0" y="0"/>
                  </a:lnTo>
                  <a:lnTo>
                    <a:pt x="6503593" y="0"/>
                  </a:lnTo>
                  <a:lnTo>
                    <a:pt x="6503593" y="591985"/>
                  </a:lnTo>
                  <a:close/>
                </a:path>
              </a:pathLst>
            </a:custGeom>
            <a:solidFill>
              <a:srgbClr val="8F784B"/>
            </a:solidFill>
          </p:spPr>
          <p:txBody>
            <a:bodyPr wrap="square" lIns="0" tIns="0" rIns="0" bIns="0" rtlCol="0"/>
            <a:lstStyle/>
            <a:p>
              <a:endParaRPr/>
            </a:p>
          </p:txBody>
        </p:sp>
        <p:sp>
          <p:nvSpPr>
            <p:cNvPr id="20" name="object 10"/>
            <p:cNvSpPr/>
            <p:nvPr/>
          </p:nvSpPr>
          <p:spPr>
            <a:xfrm>
              <a:off x="0" y="8978"/>
              <a:ext cx="991235" cy="592455"/>
            </a:xfrm>
            <a:custGeom>
              <a:avLst/>
              <a:gdLst/>
              <a:ahLst/>
              <a:cxnLst/>
              <a:rect l="l" t="t" r="r" b="b"/>
              <a:pathLst>
                <a:path w="991235" h="592455">
                  <a:moveTo>
                    <a:pt x="990752" y="591985"/>
                  </a:moveTo>
                  <a:lnTo>
                    <a:pt x="0" y="591985"/>
                  </a:lnTo>
                  <a:lnTo>
                    <a:pt x="0" y="0"/>
                  </a:lnTo>
                  <a:lnTo>
                    <a:pt x="990752" y="0"/>
                  </a:lnTo>
                  <a:lnTo>
                    <a:pt x="990752" y="591985"/>
                  </a:lnTo>
                  <a:close/>
                </a:path>
              </a:pathLst>
            </a:custGeom>
            <a:solidFill>
              <a:schemeClr val="bg2">
                <a:lumMod val="75000"/>
              </a:schemeClr>
            </a:solidFill>
          </p:spPr>
          <p:txBody>
            <a:bodyPr wrap="square" lIns="0" tIns="0" rIns="0" bIns="0" rtlCol="0"/>
            <a:lstStyle/>
            <a:p>
              <a:endParaRPr/>
            </a:p>
          </p:txBody>
        </p:sp>
        <p:sp>
          <p:nvSpPr>
            <p:cNvPr id="22" name="object 12"/>
            <p:cNvSpPr/>
            <p:nvPr/>
          </p:nvSpPr>
          <p:spPr>
            <a:xfrm>
              <a:off x="2943517" y="2286749"/>
              <a:ext cx="26670" cy="41910"/>
            </a:xfrm>
            <a:custGeom>
              <a:avLst/>
              <a:gdLst/>
              <a:ahLst/>
              <a:cxnLst/>
              <a:rect l="l" t="t" r="r" b="b"/>
              <a:pathLst>
                <a:path w="26669" h="41910">
                  <a:moveTo>
                    <a:pt x="26403" y="41859"/>
                  </a:moveTo>
                  <a:lnTo>
                    <a:pt x="0" y="41859"/>
                  </a:lnTo>
                  <a:lnTo>
                    <a:pt x="0" y="0"/>
                  </a:lnTo>
                  <a:lnTo>
                    <a:pt x="5854" y="0"/>
                  </a:lnTo>
                  <a:lnTo>
                    <a:pt x="5854" y="36855"/>
                  </a:lnTo>
                  <a:lnTo>
                    <a:pt x="26403" y="36855"/>
                  </a:lnTo>
                  <a:lnTo>
                    <a:pt x="26403" y="41859"/>
                  </a:lnTo>
                  <a:close/>
                </a:path>
              </a:pathLst>
            </a:custGeom>
            <a:solidFill>
              <a:srgbClr val="000000"/>
            </a:solidFill>
          </p:spPr>
          <p:txBody>
            <a:bodyPr wrap="square" lIns="0" tIns="0" rIns="0" bIns="0" rtlCol="0"/>
            <a:lstStyle/>
            <a:p>
              <a:endParaRPr/>
            </a:p>
          </p:txBody>
        </p:sp>
      </p:grpSp>
      <p:sp>
        <p:nvSpPr>
          <p:cNvPr id="2" name="Rectangle 1"/>
          <p:cNvSpPr/>
          <p:nvPr/>
        </p:nvSpPr>
        <p:spPr>
          <a:xfrm>
            <a:off x="1726978" y="974130"/>
            <a:ext cx="3380413" cy="461665"/>
          </a:xfrm>
          <a:prstGeom prst="rect">
            <a:avLst/>
          </a:prstGeom>
        </p:spPr>
        <p:txBody>
          <a:bodyPr wrap="none">
            <a:spAutoFit/>
          </a:bodyPr>
          <a:lstStyle/>
          <a:p>
            <a:r>
              <a:rPr lang="en-US" sz="2400" b="1" spc="-10" dirty="0" smtClean="0">
                <a:solidFill>
                  <a:srgbClr val="8F784B"/>
                </a:solidFill>
                <a:latin typeface="Tahoma"/>
                <a:cs typeface="Tahoma"/>
              </a:rPr>
              <a:t>Project Management</a:t>
            </a:r>
            <a:endParaRPr lang="en-US" sz="2400" b="1" spc="-10" dirty="0">
              <a:solidFill>
                <a:srgbClr val="8F784B"/>
              </a:solidFill>
              <a:latin typeface="Tahoma"/>
              <a:cs typeface="Tahoma"/>
            </a:endParaRPr>
          </a:p>
        </p:txBody>
      </p:sp>
      <p:sp>
        <p:nvSpPr>
          <p:cNvPr id="21" name="Rectangle 20"/>
          <p:cNvSpPr/>
          <p:nvPr/>
        </p:nvSpPr>
        <p:spPr>
          <a:xfrm>
            <a:off x="491347" y="1485836"/>
            <a:ext cx="5888688" cy="1200329"/>
          </a:xfrm>
          <a:prstGeom prst="rect">
            <a:avLst/>
          </a:prstGeom>
        </p:spPr>
        <p:txBody>
          <a:bodyPr wrap="square">
            <a:spAutoFit/>
          </a:bodyPr>
          <a:lstStyle/>
          <a:p>
            <a:pPr algn="l" rtl="0"/>
            <a:r>
              <a:rPr lang="en-US" sz="1200" spc="-10" dirty="0">
                <a:solidFill>
                  <a:srgbClr val="647378"/>
                </a:solidFill>
                <a:latin typeface="Tahoma"/>
                <a:cs typeface="Tahoma"/>
              </a:rPr>
              <a:t>When we offer our project management consultancy package to our clients, they know that their project lies in safe hands. from tender preparation and administration to the ﬁnal commissioning and hand over. Our project team will be closely supervising each and every aspect of the project ensuring that our client’s interest is best protected. Our project Management Consultancy services spans the entire project execution phase</a:t>
            </a:r>
          </a:p>
        </p:txBody>
      </p:sp>
      <p:sp>
        <p:nvSpPr>
          <p:cNvPr id="3" name="Rectangle 2"/>
          <p:cNvSpPr/>
          <p:nvPr/>
        </p:nvSpPr>
        <p:spPr>
          <a:xfrm>
            <a:off x="3631227" y="5403550"/>
            <a:ext cx="2952328" cy="1384995"/>
          </a:xfrm>
          <a:prstGeom prst="rect">
            <a:avLst/>
          </a:prstGeom>
        </p:spPr>
        <p:txBody>
          <a:bodyPr wrap="square">
            <a:spAutoFit/>
          </a:bodyPr>
          <a:lstStyle/>
          <a:p>
            <a:pPr algn="l" rtl="0"/>
            <a:r>
              <a:rPr lang="en-US" sz="1200" spc="-10" dirty="0">
                <a:solidFill>
                  <a:srgbClr val="647378"/>
                </a:solidFill>
                <a:latin typeface="Tahoma"/>
                <a:cs typeface="Tahoma"/>
              </a:rPr>
              <a:t>Project daily inspection and supervision.</a:t>
            </a:r>
          </a:p>
          <a:p>
            <a:pPr algn="l" rtl="0"/>
            <a:r>
              <a:rPr lang="en-US" sz="1200" spc="-10" dirty="0">
                <a:solidFill>
                  <a:srgbClr val="647378"/>
                </a:solidFill>
                <a:latin typeface="Tahoma"/>
                <a:cs typeface="Tahoma"/>
              </a:rPr>
              <a:t>Design review.</a:t>
            </a:r>
          </a:p>
          <a:p>
            <a:pPr algn="l" rtl="0"/>
            <a:r>
              <a:rPr lang="en-US" sz="1200" spc="-10" dirty="0">
                <a:solidFill>
                  <a:srgbClr val="647378"/>
                </a:solidFill>
                <a:latin typeface="Tahoma"/>
                <a:cs typeface="Tahoma"/>
              </a:rPr>
              <a:t>Shop drawing review.</a:t>
            </a:r>
          </a:p>
          <a:p>
            <a:pPr algn="l" rtl="0"/>
            <a:r>
              <a:rPr lang="en-US" sz="1200" spc="-10" dirty="0">
                <a:solidFill>
                  <a:srgbClr val="647378"/>
                </a:solidFill>
                <a:latin typeface="Tahoma"/>
                <a:cs typeface="Tahoma"/>
              </a:rPr>
              <a:t>Material submittal approval.</a:t>
            </a:r>
          </a:p>
          <a:p>
            <a:pPr algn="l" rtl="0"/>
            <a:r>
              <a:rPr lang="en-US" sz="1200" spc="-10" dirty="0">
                <a:solidFill>
                  <a:srgbClr val="647378"/>
                </a:solidFill>
                <a:latin typeface="Tahoma"/>
                <a:cs typeface="Tahoma"/>
              </a:rPr>
              <a:t>Project specification conformity.</a:t>
            </a:r>
          </a:p>
          <a:p>
            <a:pPr algn="l" rtl="0"/>
            <a:r>
              <a:rPr lang="en-US" sz="1200" spc="-10" dirty="0">
                <a:solidFill>
                  <a:srgbClr val="647378"/>
                </a:solidFill>
                <a:latin typeface="Tahoma"/>
                <a:cs typeface="Tahoma"/>
              </a:rPr>
              <a:t>Safety compliance.</a:t>
            </a:r>
          </a:p>
          <a:p>
            <a:pPr algn="l" rtl="0"/>
            <a:endParaRPr lang="en-US" sz="1200" spc="-10" dirty="0">
              <a:solidFill>
                <a:srgbClr val="647378"/>
              </a:solidFill>
              <a:latin typeface="Tahoma"/>
              <a:cs typeface="Tahoma"/>
            </a:endParaRPr>
          </a:p>
        </p:txBody>
      </p:sp>
      <p:pic>
        <p:nvPicPr>
          <p:cNvPr id="1026" name="Picture 2" descr="E:\2 elite engneers\1\2020\EEC website\4 Projects\meeting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347" y="2917027"/>
            <a:ext cx="2534779" cy="1901084"/>
          </a:xfrm>
          <a:prstGeom prst="homePlate">
            <a:avLst/>
          </a:prstGeom>
          <a:noFill/>
          <a:extLst>
            <a:ext uri="{909E8E84-426E-40DD-AFC4-6F175D3DCCD1}">
              <a14:hiddenFill xmlns:a14="http://schemas.microsoft.com/office/drawing/2010/main">
                <a:solidFill>
                  <a:srgbClr val="FFFFFF"/>
                </a:solidFill>
              </a14:hiddenFill>
            </a:ext>
          </a:extLst>
        </p:spPr>
      </p:pic>
      <p:pic>
        <p:nvPicPr>
          <p:cNvPr id="1027" name="Picture 3" descr="E:\2 elite engneers\1\2020\EEC website\4 Projects\meetings\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9222" y="2917027"/>
            <a:ext cx="2558686" cy="1919015"/>
          </a:xfrm>
          <a:prstGeom prst="homePlate">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4186" y="5252797"/>
            <a:ext cx="3257240" cy="1384995"/>
          </a:xfrm>
          <a:prstGeom prst="rect">
            <a:avLst/>
          </a:prstGeom>
        </p:spPr>
        <p:txBody>
          <a:bodyPr wrap="square">
            <a:spAutoFit/>
          </a:bodyPr>
          <a:lstStyle/>
          <a:p>
            <a:pPr algn="l" rtl="0"/>
            <a:endParaRPr lang="en-US" sz="1200" b="1" spc="-10" dirty="0">
              <a:solidFill>
                <a:srgbClr val="647378"/>
              </a:solidFill>
              <a:latin typeface="Tahoma"/>
              <a:cs typeface="Tahoma"/>
            </a:endParaRPr>
          </a:p>
          <a:p>
            <a:pPr algn="l" rtl="0" fontAlgn="base"/>
            <a:r>
              <a:rPr lang="en-US" sz="1200" spc="-10" dirty="0">
                <a:solidFill>
                  <a:srgbClr val="647378"/>
                </a:solidFill>
                <a:latin typeface="Tahoma"/>
                <a:cs typeface="Tahoma"/>
              </a:rPr>
              <a:t>CM professional practice includes specific activities.</a:t>
            </a:r>
          </a:p>
          <a:p>
            <a:pPr algn="l" rtl="0" fontAlgn="base"/>
            <a:r>
              <a:rPr lang="en-US" sz="1200" spc="-10" dirty="0">
                <a:solidFill>
                  <a:srgbClr val="647378"/>
                </a:solidFill>
                <a:latin typeface="Tahoma"/>
                <a:cs typeface="Tahoma"/>
              </a:rPr>
              <a:t>Management structure of the project management team.</a:t>
            </a:r>
          </a:p>
          <a:p>
            <a:pPr algn="l" rtl="0" fontAlgn="base"/>
            <a:r>
              <a:rPr lang="en-US" sz="1200" spc="-10" dirty="0">
                <a:solidFill>
                  <a:srgbClr val="647378"/>
                </a:solidFill>
                <a:latin typeface="Tahoma"/>
                <a:cs typeface="Tahoma"/>
              </a:rPr>
              <a:t>Organizing and leading by implementing project controls</a:t>
            </a:r>
          </a:p>
        </p:txBody>
      </p:sp>
      <p:sp>
        <p:nvSpPr>
          <p:cNvPr id="5" name="Rectangle 4"/>
          <p:cNvSpPr/>
          <p:nvPr/>
        </p:nvSpPr>
        <p:spPr>
          <a:xfrm>
            <a:off x="69140" y="4975798"/>
            <a:ext cx="3429000" cy="276999"/>
          </a:xfrm>
          <a:prstGeom prst="rect">
            <a:avLst/>
          </a:prstGeom>
        </p:spPr>
        <p:txBody>
          <a:bodyPr>
            <a:spAutoFit/>
          </a:bodyPr>
          <a:lstStyle/>
          <a:p>
            <a:pPr algn="ctr" rtl="0"/>
            <a:r>
              <a:rPr lang="en-US" sz="1200" b="1" spc="-10" dirty="0" smtClean="0">
                <a:solidFill>
                  <a:srgbClr val="8F784B"/>
                </a:solidFill>
                <a:latin typeface="Tahoma"/>
                <a:cs typeface="Tahoma"/>
              </a:rPr>
              <a:t>Construction Project Management</a:t>
            </a:r>
            <a:endParaRPr lang="en-US" sz="1200" b="1" spc="-10" dirty="0">
              <a:solidFill>
                <a:srgbClr val="8F784B"/>
              </a:solidFill>
              <a:latin typeface="Tahoma"/>
              <a:cs typeface="Tahoma"/>
            </a:endParaRPr>
          </a:p>
        </p:txBody>
      </p:sp>
      <p:sp>
        <p:nvSpPr>
          <p:cNvPr id="23" name="Rectangle 22"/>
          <p:cNvSpPr/>
          <p:nvPr/>
        </p:nvSpPr>
        <p:spPr>
          <a:xfrm>
            <a:off x="3426830" y="4927432"/>
            <a:ext cx="3429000" cy="276999"/>
          </a:xfrm>
          <a:prstGeom prst="rect">
            <a:avLst/>
          </a:prstGeom>
        </p:spPr>
        <p:txBody>
          <a:bodyPr>
            <a:spAutoFit/>
          </a:bodyPr>
          <a:lstStyle/>
          <a:p>
            <a:pPr algn="ctr" rtl="0"/>
            <a:r>
              <a:rPr lang="en-US" sz="1200" b="1" spc="-10" dirty="0" smtClean="0">
                <a:solidFill>
                  <a:srgbClr val="8F784B"/>
                </a:solidFill>
                <a:latin typeface="Tahoma"/>
                <a:cs typeface="Tahoma"/>
              </a:rPr>
              <a:t>Site Supervision</a:t>
            </a:r>
            <a:endParaRPr lang="en-US" sz="1200" b="1" spc="-10" dirty="0">
              <a:solidFill>
                <a:srgbClr val="8F784B"/>
              </a:solidFill>
              <a:latin typeface="Tahoma"/>
              <a:cs typeface="Tahoma"/>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2" y="8563088"/>
            <a:ext cx="2181538" cy="584609"/>
          </a:xfrm>
          <a:prstGeom prst="rect">
            <a:avLst/>
          </a:prstGeom>
        </p:spPr>
      </p:pic>
      <p:sp>
        <p:nvSpPr>
          <p:cNvPr id="24" name="Rectangle 23"/>
          <p:cNvSpPr/>
          <p:nvPr/>
        </p:nvSpPr>
        <p:spPr>
          <a:xfrm>
            <a:off x="4137504" y="8688238"/>
            <a:ext cx="2672848" cy="393698"/>
          </a:xfrm>
          <a:prstGeom prst="rect">
            <a:avLst/>
          </a:prstGeom>
        </p:spPr>
        <p:txBody>
          <a:bodyPr wrap="none">
            <a:spAutoFit/>
          </a:bodyPr>
          <a:lstStyle/>
          <a:p>
            <a:pPr marL="41275" algn="ctr">
              <a:lnSpc>
                <a:spcPts val="2535"/>
              </a:lnSpc>
            </a:pPr>
            <a:r>
              <a:rPr lang="en-US" b="1" spc="-30" dirty="0">
                <a:solidFill>
                  <a:schemeClr val="bg2">
                    <a:lumMod val="25000"/>
                  </a:schemeClr>
                </a:solidFill>
                <a:cs typeface="Calibri"/>
                <a:hlinkClick r:id="rId5"/>
              </a:rPr>
              <a:t>www.eramconsultant.com</a:t>
            </a:r>
            <a:endParaRPr lang="en-US" b="1" spc="-30" dirty="0">
              <a:solidFill>
                <a:schemeClr val="bg2">
                  <a:lumMod val="25000"/>
                </a:schemeClr>
              </a:solidFill>
              <a:cs typeface="Calibri"/>
            </a:endParaRPr>
          </a:p>
        </p:txBody>
      </p:sp>
      <p:sp>
        <p:nvSpPr>
          <p:cNvPr id="25" name="Rectangle 24"/>
          <p:cNvSpPr/>
          <p:nvPr/>
        </p:nvSpPr>
        <p:spPr>
          <a:xfrm>
            <a:off x="2100703" y="8747054"/>
            <a:ext cx="549831" cy="369332"/>
          </a:xfrm>
          <a:prstGeom prst="rect">
            <a:avLst/>
          </a:prstGeom>
        </p:spPr>
        <p:txBody>
          <a:bodyPr wrap="none">
            <a:spAutoFit/>
          </a:bodyPr>
          <a:lstStyle/>
          <a:p>
            <a:pPr marL="230504" algn="ctr" rtl="0">
              <a:lnSpc>
                <a:spcPct val="100000"/>
              </a:lnSpc>
              <a:spcBef>
                <a:spcPts val="1285"/>
              </a:spcBef>
            </a:pPr>
            <a:r>
              <a:rPr lang="en-US" b="1" spc="-5" dirty="0" smtClean="0">
                <a:solidFill>
                  <a:schemeClr val="bg1"/>
                </a:solidFill>
                <a:uFill>
                  <a:solidFill>
                    <a:srgbClr val="8F4C33"/>
                  </a:solidFill>
                </a:uFill>
                <a:latin typeface="Malgun Gothic"/>
                <a:cs typeface="Malgun Gothic"/>
              </a:rPr>
              <a:t>8</a:t>
            </a:r>
            <a:endParaRPr lang="ar-IQ" dirty="0">
              <a:solidFill>
                <a:schemeClr val="bg1"/>
              </a:solidFill>
              <a:latin typeface="Malgun Gothic"/>
              <a:cs typeface="Malgun Gothic"/>
            </a:endParaRPr>
          </a:p>
        </p:txBody>
      </p:sp>
    </p:spTree>
    <p:extLst>
      <p:ext uri="{BB962C8B-B14F-4D97-AF65-F5344CB8AC3E}">
        <p14:creationId xmlns:p14="http://schemas.microsoft.com/office/powerpoint/2010/main" val="42921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6038</TotalTime>
  <Words>3911</Words>
  <Application>Microsoft Office PowerPoint</Application>
  <PresentationFormat>On-screen Show (4:3)</PresentationFormat>
  <Paragraphs>550</Paragraphs>
  <Slides>36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Malgun Gothic</vt:lpstr>
      <vt:lpstr>Arial</vt:lpstr>
      <vt:lpstr>Arial Black</vt:lpstr>
      <vt:lpstr>Calibri</vt:lpstr>
      <vt:lpstr>Century Gothic</vt:lpstr>
      <vt:lpstr>Open Sans</vt:lpstr>
      <vt:lpstr>Poppins</vt:lpstr>
      <vt:lpstr>Tahoma</vt:lpstr>
      <vt:lpstr>Times New Roman</vt:lpstr>
      <vt:lpstr>Wingdings</vt:lpstr>
      <vt:lpstr>سمة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Microsoft account</cp:lastModifiedBy>
  <cp:revision>544</cp:revision>
  <dcterms:created xsi:type="dcterms:W3CDTF">2021-05-13T18:31:23Z</dcterms:created>
  <dcterms:modified xsi:type="dcterms:W3CDTF">2024-10-07T17:19:38Z</dcterms:modified>
</cp:coreProperties>
</file>